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3" r:id="rId2"/>
  </p:sldMasterIdLst>
  <p:notesMasterIdLst>
    <p:notesMasterId r:id="rId2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72" r:id="rId16"/>
    <p:sldId id="273" r:id="rId17"/>
    <p:sldId id="270" r:id="rId18"/>
    <p:sldId id="271" r:id="rId19"/>
    <p:sldId id="275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665CA-0F7F-4E67-A7A1-B6A2DE9A563D}" type="datetimeFigureOut">
              <a:rPr lang="en-IE" smtClean="0"/>
              <a:pPr/>
              <a:t>01/04/2014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2FA7E-D066-4FD2-B64D-FF9D948302C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C8B0EA-AC74-488A-9B5A-CF3D70F18736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16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17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18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BD97D-0D21-401E-816D-FE20C39D016B}" type="slidenum">
              <a:rPr lang="en-GB"/>
              <a:pPr/>
              <a:t>19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DE740-C4D0-4100-974B-E56E36BCFA45}" type="slidenum">
              <a:rPr lang="en-GB"/>
              <a:pPr/>
              <a:t>8</a:t>
            </a:fld>
            <a:endParaRPr lang="en-GB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DE740-C4D0-4100-974B-E56E36BCFA45}" type="slidenum">
              <a:rPr lang="en-GB"/>
              <a:pPr/>
              <a:t>9</a:t>
            </a:fld>
            <a:endParaRPr lang="en-GB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CDA3F-657F-43C5-BD89-849B7DBD053D}" type="slidenum">
              <a:rPr lang="en-GB"/>
              <a:pPr/>
              <a:t>10</a:t>
            </a:fld>
            <a:endParaRPr lang="en-GB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0D2B6-65FC-4C86-AD57-99CE26ACBED7}" type="slidenum">
              <a:rPr lang="en-GB"/>
              <a:pPr/>
              <a:t>11</a:t>
            </a:fld>
            <a:endParaRPr lang="en-GB"/>
          </a:p>
        </p:txBody>
      </p:sp>
      <p:sp>
        <p:nvSpPr>
          <p:cNvPr id="182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5878E-8116-4FC6-8E7C-7200175147F6}" type="slidenum">
              <a:rPr lang="en-GB"/>
              <a:pPr/>
              <a:t>12</a:t>
            </a:fld>
            <a:endParaRPr lang="en-GB"/>
          </a:p>
        </p:txBody>
      </p:sp>
      <p:sp>
        <p:nvSpPr>
          <p:cNvPr id="1832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13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14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C908A-EF0C-41A0-B2C6-3969709CA496}" type="slidenum">
              <a:rPr lang="en-GB"/>
              <a:pPr/>
              <a:t>15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0EEE-6318-45E4-AF6E-E74DF111D4E9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88097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F727-14D4-4F07-9941-358AC86951C8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96528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8C80-7035-4F69-8915-E65E917CA7B5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59591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CB975D7-FB2D-4C76-844A-BA1DAA39DE62}" type="datetime1">
              <a:rPr lang="en-IE" smtClean="0"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 smtClean="0"/>
              <a:t>Martin Fogarty Kilkenny Gaa Coaching Conference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1841286-1E59-4B59-B356-F7AAFAB57B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D690-7156-4FA7-9C0D-A28C4E1FCC31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B495-6E46-485F-98BC-7BE701DC2A46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4D24-0533-43F3-A015-18981796ECB9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52EA-9F94-4F7B-916A-05BE479ADBBF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45FA-783C-48B0-9A98-FC3784905575}" type="datetime1">
              <a:rPr lang="en-IE" smtClean="0"/>
              <a:t>01/04/2014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27AD-B315-4CE3-8BD6-C7845A1C35C8}" type="datetime1">
              <a:rPr lang="en-IE" smtClean="0"/>
              <a:t>01/04/2014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4F6B-C99D-4EF7-8C03-C4C4F7C7D722}" type="datetime1">
              <a:rPr lang="en-IE" smtClean="0"/>
              <a:t>01/04/2014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0A9A-09DB-43AD-A369-E0BDBCAA8ECA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4061763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552-0EBA-405E-9569-8AC231333BBD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1D7B-D34F-48EE-8350-5BE1DFF72046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505D-AF7B-4614-B4A1-E87EA42910D0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C5AB-8787-43DB-9017-81179E0F47E6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DF36E-C559-48FB-9F00-BA81B8287325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09899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08FA-B77C-4DD2-96F5-9CEAB1E824B0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90774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518D-D93E-4A73-85C8-E8F014E5AF84}" type="datetime1">
              <a:rPr lang="en-IE" smtClean="0"/>
              <a:t>01/04/2014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9144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6A7E-1535-429B-81EB-521667345C4C}" type="datetime1">
              <a:rPr lang="en-IE" smtClean="0"/>
              <a:t>01/04/2014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3142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AC82-E4F7-45F4-9D8F-B975119BF185}" type="datetime1">
              <a:rPr lang="en-IE" smtClean="0"/>
              <a:t>01/04/2014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55911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023B9-91A9-48DF-88E6-DC78190ABB7C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09025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9DDD-D804-4333-8704-21A2F741F67F}" type="datetime1">
              <a:rPr lang="en-IE" smtClean="0"/>
              <a:t>01/04/2014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5605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9D394-E4BE-42AC-AF8B-DFEAED6742B3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45987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FC249-7ACC-4CF8-8FDB-9EA96DD026A9}" type="datetime1">
              <a:rPr lang="en-IE" smtClean="0"/>
              <a:t>01/04/2014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Martin Fogarty Kilkenny Gaa Coaching Conference 2014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3C05-C6AD-486B-8C50-34800F2A664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kill%20tests-awards.doc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oleObject" Target="../embeddings/Microsoft_Office_Excel_97-2003_Worksheet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Users\Martin.FIRODA\Desktop\coaching\shovelhead_mpg.mpeg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71" y="856343"/>
            <a:ext cx="8738181" cy="4325257"/>
          </a:xfrm>
        </p:spPr>
        <p:txBody>
          <a:bodyPr>
            <a:normAutofit fontScale="90000"/>
          </a:bodyPr>
          <a:lstStyle/>
          <a:p>
            <a:pPr algn="ctr"/>
            <a:r>
              <a:rPr lang="en-IE" sz="7300" b="1" dirty="0" smtClean="0"/>
              <a:t>Kilkenny GAA </a:t>
            </a:r>
            <a:br>
              <a:rPr lang="en-IE" sz="7300" b="1" dirty="0" smtClean="0"/>
            </a:br>
            <a:r>
              <a:rPr lang="en-IE" sz="7300" b="1" dirty="0" smtClean="0"/>
              <a:t>Coaching Conference </a:t>
            </a:r>
            <a:br>
              <a:rPr lang="en-IE" sz="7300" b="1" dirty="0" smtClean="0"/>
            </a:br>
            <a:r>
              <a:rPr lang="en-IE" sz="7300" b="1" dirty="0" smtClean="0"/>
              <a:t>2014</a:t>
            </a:r>
            <a:br>
              <a:rPr lang="en-IE" sz="7300" b="1" dirty="0" smtClean="0"/>
            </a:br>
            <a:r>
              <a:rPr lang="en-IE" sz="7300" b="1" i="1" dirty="0" smtClean="0">
                <a:solidFill>
                  <a:srgbClr val="0000CC"/>
                </a:solidFill>
              </a:rPr>
              <a:t>“Putting </a:t>
            </a:r>
            <a:r>
              <a:rPr lang="en-IE" sz="7300" b="1" i="1" smtClean="0">
                <a:solidFill>
                  <a:srgbClr val="0000CC"/>
                </a:solidFill>
              </a:rPr>
              <a:t>the Player </a:t>
            </a:r>
            <a:r>
              <a:rPr lang="en-IE" sz="7300" b="1" i="1" dirty="0" smtClean="0">
                <a:solidFill>
                  <a:srgbClr val="0000CC"/>
                </a:solidFill>
              </a:rPr>
              <a:t>First”</a:t>
            </a:r>
            <a:r>
              <a:rPr lang="en-IE" b="1" i="1" dirty="0" smtClean="0">
                <a:solidFill>
                  <a:srgbClr val="0000CC"/>
                </a:solidFill>
              </a:rPr>
              <a:t/>
            </a:r>
            <a:br>
              <a:rPr lang="en-IE" b="1" i="1" dirty="0" smtClean="0">
                <a:solidFill>
                  <a:srgbClr val="0000CC"/>
                </a:solidFill>
              </a:rPr>
            </a:br>
            <a:endParaRPr lang="en-IE" i="1" dirty="0">
              <a:solidFill>
                <a:srgbClr val="0000CC"/>
              </a:solidFill>
            </a:endParaRPr>
          </a:p>
        </p:txBody>
      </p:sp>
      <p:pic>
        <p:nvPicPr>
          <p:cNvPr id="4" name="Picture 3" descr="kilkenny_gaa_logo-Conver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  <p:pic>
        <p:nvPicPr>
          <p:cNvPr id="5" name="Picture 4" descr="kilkenny_gaa_logo-Conver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3888" y="0"/>
            <a:ext cx="1658112" cy="1905000"/>
          </a:xfrm>
          <a:prstGeom prst="rect">
            <a:avLst/>
          </a:prstGeom>
        </p:spPr>
      </p:pic>
      <p:pic>
        <p:nvPicPr>
          <p:cNvPr id="6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608" y="4474464"/>
            <a:ext cx="1555244" cy="1901952"/>
          </a:xfrm>
          <a:prstGeom prst="rect">
            <a:avLst/>
          </a:prstGeom>
          <a:noFill/>
        </p:spPr>
      </p:pic>
      <p:pic>
        <p:nvPicPr>
          <p:cNvPr id="7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5093" y="4535424"/>
            <a:ext cx="1438656" cy="1755648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3842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53056" y="405384"/>
            <a:ext cx="6132576" cy="1143000"/>
          </a:xfrm>
        </p:spPr>
        <p:txBody>
          <a:bodyPr/>
          <a:lstStyle/>
          <a:p>
            <a:r>
              <a:rPr lang="en-IE" dirty="0"/>
              <a:t>A Good Coach-</a:t>
            </a:r>
            <a:endParaRPr lang="en-GB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29232"/>
            <a:ext cx="10972800" cy="3552368"/>
          </a:xfrm>
        </p:spPr>
        <p:txBody>
          <a:bodyPr/>
          <a:lstStyle/>
          <a:p>
            <a:r>
              <a:rPr lang="en-IE" dirty="0"/>
              <a:t>A good Coach / Trainer / Manager will not necessarily improve a team or player!</a:t>
            </a:r>
          </a:p>
          <a:p>
            <a:pPr algn="ctr">
              <a:buFontTx/>
              <a:buNone/>
            </a:pPr>
            <a:r>
              <a:rPr lang="en-IE" dirty="0"/>
              <a:t>but</a:t>
            </a:r>
          </a:p>
          <a:p>
            <a:r>
              <a:rPr lang="en-IE" dirty="0"/>
              <a:t>A bad Coach / Trainer / Manager could destroy them</a:t>
            </a:r>
            <a:r>
              <a:rPr lang="en-IE" dirty="0" smtClean="0"/>
              <a:t>.</a:t>
            </a:r>
            <a:br>
              <a:rPr lang="en-IE" dirty="0" smtClean="0"/>
            </a:br>
            <a:endParaRPr lang="en-IE" dirty="0" smtClean="0"/>
          </a:p>
          <a:p>
            <a:r>
              <a:rPr lang="en-IE" b="1" i="1" dirty="0" smtClean="0">
                <a:solidFill>
                  <a:srgbClr val="FF0000"/>
                </a:solidFill>
              </a:rPr>
              <a:t>Your own Self-esteem..... Your Value</a:t>
            </a:r>
            <a:r>
              <a:rPr lang="en-IE" dirty="0" smtClean="0"/>
              <a:t>!</a:t>
            </a:r>
            <a:endParaRPr lang="en-GB" dirty="0"/>
          </a:p>
        </p:txBody>
      </p:sp>
      <p:pic>
        <p:nvPicPr>
          <p:cNvPr id="292868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544" y="195072"/>
            <a:ext cx="996951" cy="1219200"/>
          </a:xfrm>
          <a:prstGeom prst="rect">
            <a:avLst/>
          </a:prstGeom>
          <a:noFill/>
        </p:spPr>
      </p:pic>
      <p:pic>
        <p:nvPicPr>
          <p:cNvPr id="292869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52489" y="207264"/>
            <a:ext cx="999067" cy="1219200"/>
          </a:xfrm>
          <a:prstGeom prst="rect">
            <a:avLst/>
          </a:prstGeom>
          <a:noFill/>
        </p:spPr>
      </p:pic>
      <p:pic>
        <p:nvPicPr>
          <p:cNvPr id="292870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69600" y="5533572"/>
            <a:ext cx="1422400" cy="995363"/>
          </a:xfrm>
          <a:prstGeom prst="rect">
            <a:avLst/>
          </a:prstGeom>
          <a:noFill/>
        </p:spPr>
      </p:pic>
      <p:pic>
        <p:nvPicPr>
          <p:cNvPr id="292871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8343" y="5442858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1952" y="512064"/>
            <a:ext cx="7936992" cy="914400"/>
          </a:xfrm>
        </p:spPr>
        <p:txBody>
          <a:bodyPr/>
          <a:lstStyle/>
          <a:p>
            <a:r>
              <a:rPr lang="en-IE" dirty="0"/>
              <a:t>Give All Players Games</a:t>
            </a:r>
            <a:endParaRPr lang="en-GB" dirty="0"/>
          </a:p>
        </p:txBody>
      </p:sp>
      <p:sp>
        <p:nvSpPr>
          <p:cNvPr id="172035" name="Rectangle 1027"/>
          <p:cNvSpPr>
            <a:spLocks noGrp="1" noChangeArrowheads="1"/>
          </p:cNvSpPr>
          <p:nvPr>
            <p:ph idx="1"/>
          </p:nvPr>
        </p:nvSpPr>
        <p:spPr>
          <a:xfrm>
            <a:off x="406400" y="1752600"/>
            <a:ext cx="11176000" cy="3443514"/>
          </a:xfrm>
        </p:spPr>
        <p:txBody>
          <a:bodyPr/>
          <a:lstStyle/>
          <a:p>
            <a:r>
              <a:rPr lang="en-IE" sz="2800" dirty="0"/>
              <a:t>Keep a record of the games that all members play as the year progresses</a:t>
            </a:r>
          </a:p>
          <a:p>
            <a:r>
              <a:rPr lang="en-IE" sz="2800" dirty="0"/>
              <a:t>Monitor it regularly and make a point of ensuring that all players get at least 10 full games in the year</a:t>
            </a:r>
            <a:r>
              <a:rPr lang="en-IE" sz="2800" dirty="0" smtClean="0"/>
              <a:t>???? .... Why do we lose players?</a:t>
            </a:r>
          </a:p>
          <a:p>
            <a:r>
              <a:rPr lang="en-IE" sz="2800" dirty="0" smtClean="0"/>
              <a:t>Keep a journal of  Squad/ Individual weaknesses. </a:t>
            </a:r>
            <a:br>
              <a:rPr lang="en-IE" sz="2800" dirty="0" smtClean="0"/>
            </a:br>
            <a:r>
              <a:rPr lang="en-IE" sz="2800" dirty="0" smtClean="0"/>
              <a:t>Pass information on to next coach or </a:t>
            </a:r>
            <a:r>
              <a:rPr lang="en-IE" sz="2800" u="sng" dirty="0" smtClean="0"/>
              <a:t>coaching co-ordinator</a:t>
            </a:r>
            <a:r>
              <a:rPr lang="en-IE" sz="2800" dirty="0" smtClean="0"/>
              <a:t>.</a:t>
            </a:r>
          </a:p>
          <a:p>
            <a:r>
              <a:rPr lang="en-IE" sz="2800" dirty="0" smtClean="0"/>
              <a:t>Address weaknesses – </a:t>
            </a:r>
            <a:r>
              <a:rPr lang="en-IE" sz="2800" dirty="0" smtClean="0">
                <a:solidFill>
                  <a:srgbClr val="FF0000"/>
                </a:solidFill>
                <a:hlinkClick r:id="rId3" action="ppaction://hlinkfile"/>
              </a:rPr>
              <a:t>Do Skills Tests    </a:t>
            </a:r>
            <a:r>
              <a:rPr lang="en-IE" sz="2800" dirty="0" smtClean="0">
                <a:solidFill>
                  <a:srgbClr val="FF0000"/>
                </a:solidFill>
              </a:rPr>
              <a:t>    (mfogarty@iol.ie)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172143" name="Picture 1135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3344" y="182880"/>
            <a:ext cx="996951" cy="1219200"/>
          </a:xfrm>
          <a:prstGeom prst="rect">
            <a:avLst/>
          </a:prstGeom>
          <a:noFill/>
        </p:spPr>
      </p:pic>
      <p:pic>
        <p:nvPicPr>
          <p:cNvPr id="172144" name="Picture 1136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172145" name="Picture 1137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172146" name="Picture 1138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8544" y="5376673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1056" name="Object 0"/>
          <p:cNvGraphicFramePr>
            <a:graphicFrameLocks noChangeAspect="1"/>
          </p:cNvGraphicFramePr>
          <p:nvPr/>
        </p:nvGraphicFramePr>
        <p:xfrm>
          <a:off x="1511300" y="1652588"/>
          <a:ext cx="10118953" cy="3711892"/>
        </p:xfrm>
        <a:graphic>
          <a:graphicData uri="http://schemas.openxmlformats.org/presentationml/2006/ole">
            <p:oleObj spid="_x0000_s1026" name="Worksheet" r:id="rId4" imgW="4267200" imgH="2086020" progId="Excel.Sheet.8">
              <p:embed/>
            </p:oleObj>
          </a:graphicData>
        </a:graphic>
      </p:graphicFrame>
      <p:pic>
        <p:nvPicPr>
          <p:cNvPr id="173165" name="Picture 109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2400" y="304800"/>
            <a:ext cx="996951" cy="1219200"/>
          </a:xfrm>
          <a:prstGeom prst="rect">
            <a:avLst/>
          </a:prstGeom>
          <a:noFill/>
        </p:spPr>
      </p:pic>
      <p:pic>
        <p:nvPicPr>
          <p:cNvPr id="173166" name="Picture 110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173167" name="Picture 111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173168" name="Picture 112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2400" y="5486401"/>
            <a:ext cx="1524000" cy="1065213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7213600" cy="1143000"/>
          </a:xfrm>
        </p:spPr>
        <p:txBody>
          <a:bodyPr/>
          <a:lstStyle/>
          <a:p>
            <a:r>
              <a:rPr lang="en-IE" dirty="0" smtClean="0"/>
              <a:t>Coaching ...what is important?</a:t>
            </a:r>
            <a:endParaRPr lang="en-GB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2336800" y="1752600"/>
            <a:ext cx="8751755" cy="3581400"/>
          </a:xfrm>
        </p:spPr>
        <p:txBody>
          <a:bodyPr/>
          <a:lstStyle/>
          <a:p>
            <a:r>
              <a:rPr lang="en-IE" dirty="0" smtClean="0"/>
              <a:t>Give Players your </a:t>
            </a:r>
            <a:r>
              <a:rPr lang="en-IE" dirty="0"/>
              <a:t>Time</a:t>
            </a:r>
          </a:p>
          <a:p>
            <a:r>
              <a:rPr lang="en-IE" dirty="0"/>
              <a:t>Give </a:t>
            </a:r>
            <a:r>
              <a:rPr lang="en-IE" dirty="0" smtClean="0"/>
              <a:t>Players Encouragement</a:t>
            </a:r>
            <a:endParaRPr lang="en-IE" dirty="0"/>
          </a:p>
          <a:p>
            <a:r>
              <a:rPr lang="en-IE" dirty="0" smtClean="0"/>
              <a:t>Give Players </a:t>
            </a:r>
            <a:r>
              <a:rPr lang="en-IE" dirty="0"/>
              <a:t>your Interest</a:t>
            </a:r>
          </a:p>
          <a:p>
            <a:r>
              <a:rPr lang="en-IE" dirty="0"/>
              <a:t>Give </a:t>
            </a:r>
            <a:r>
              <a:rPr lang="en-IE" dirty="0" smtClean="0"/>
              <a:t>Players </a:t>
            </a:r>
            <a:r>
              <a:rPr lang="en-IE" dirty="0"/>
              <a:t>Dreams</a:t>
            </a:r>
            <a:r>
              <a:rPr lang="en-IE" dirty="0" smtClean="0"/>
              <a:t>!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Infect them with enthusiasm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Have a word for EVERY Player</a:t>
            </a:r>
            <a:endParaRPr lang="en-GB" dirty="0"/>
          </a:p>
        </p:txBody>
      </p:sp>
      <p:pic>
        <p:nvPicPr>
          <p:cNvPr id="26010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00" y="304800"/>
            <a:ext cx="996951" cy="1219200"/>
          </a:xfrm>
          <a:prstGeom prst="rect">
            <a:avLst/>
          </a:prstGeom>
          <a:noFill/>
        </p:spPr>
      </p:pic>
      <p:pic>
        <p:nvPicPr>
          <p:cNvPr id="26010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26010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26010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2400" y="5486401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60800" y="0"/>
            <a:ext cx="5210629" cy="678543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Who can Coach?</a:t>
            </a:r>
            <a:endParaRPr lang="en-GB" dirty="0"/>
          </a:p>
        </p:txBody>
      </p:sp>
      <p:pic>
        <p:nvPicPr>
          <p:cNvPr id="26010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00" y="304800"/>
            <a:ext cx="996951" cy="1219200"/>
          </a:xfrm>
          <a:prstGeom prst="rect">
            <a:avLst/>
          </a:prstGeom>
          <a:noFill/>
        </p:spPr>
      </p:pic>
      <p:pic>
        <p:nvPicPr>
          <p:cNvPr id="26010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26010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26010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2400" y="5486401"/>
            <a:ext cx="1524000" cy="1065213"/>
          </a:xfrm>
          <a:prstGeom prst="rect">
            <a:avLst/>
          </a:prstGeom>
          <a:noFill/>
        </p:spPr>
      </p:pic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310743" y="1818205"/>
            <a:ext cx="5805713" cy="3581400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Good Humoured</a:t>
            </a:r>
            <a:endParaRPr lang="en-IE" dirty="0"/>
          </a:p>
          <a:p>
            <a:r>
              <a:rPr lang="en-IE" dirty="0" smtClean="0"/>
              <a:t>Happy</a:t>
            </a:r>
            <a:endParaRPr lang="en-IE" dirty="0"/>
          </a:p>
          <a:p>
            <a:r>
              <a:rPr lang="en-IE" dirty="0" smtClean="0"/>
              <a:t>Interested</a:t>
            </a:r>
            <a:endParaRPr lang="en-IE" dirty="0"/>
          </a:p>
          <a:p>
            <a:r>
              <a:rPr lang="en-IE" dirty="0" smtClean="0"/>
              <a:t>Firm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Enthusiastic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Has a word for EVERY Player</a:t>
            </a:r>
          </a:p>
          <a:p>
            <a:r>
              <a:rPr lang="en-GB" dirty="0" smtClean="0"/>
              <a:t>Always sees the glass- Half Full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782457" y="820058"/>
            <a:ext cx="5210629" cy="678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Anyone that is.....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9582912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What is a good Training Session ?</a:t>
            </a:r>
            <a:endParaRPr lang="en-GB" dirty="0"/>
          </a:p>
        </p:txBody>
      </p:sp>
      <p:pic>
        <p:nvPicPr>
          <p:cNvPr id="26010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432" y="207264"/>
            <a:ext cx="996951" cy="1219200"/>
          </a:xfrm>
          <a:prstGeom prst="rect">
            <a:avLst/>
          </a:prstGeom>
          <a:noFill/>
        </p:spPr>
      </p:pic>
      <p:pic>
        <p:nvPicPr>
          <p:cNvPr id="26010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46629" y="256032"/>
            <a:ext cx="999067" cy="1219200"/>
          </a:xfrm>
          <a:prstGeom prst="rect">
            <a:avLst/>
          </a:prstGeom>
          <a:noFill/>
        </p:spPr>
      </p:pic>
      <p:pic>
        <p:nvPicPr>
          <p:cNvPr id="26010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07040" y="5672329"/>
            <a:ext cx="1422400" cy="995363"/>
          </a:xfrm>
          <a:prstGeom prst="rect">
            <a:avLst/>
          </a:prstGeom>
          <a:noFill/>
        </p:spPr>
      </p:pic>
      <p:pic>
        <p:nvPicPr>
          <p:cNvPr id="26010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535169"/>
            <a:ext cx="1524000" cy="1065213"/>
          </a:xfrm>
          <a:prstGeom prst="rect">
            <a:avLst/>
          </a:prstGeom>
          <a:noFill/>
        </p:spPr>
      </p:pic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233714" y="1760147"/>
            <a:ext cx="10334171" cy="3450482"/>
          </a:xfrm>
        </p:spPr>
        <p:txBody>
          <a:bodyPr>
            <a:normAutofit fontScale="92500"/>
          </a:bodyPr>
          <a:lstStyle/>
          <a:p>
            <a:r>
              <a:rPr lang="en-IE" sz="3800" dirty="0" smtClean="0"/>
              <a:t>A few pucks to warm up </a:t>
            </a:r>
            <a:br>
              <a:rPr lang="en-IE" sz="3800" dirty="0" smtClean="0"/>
            </a:br>
            <a:r>
              <a:rPr lang="en-IE" sz="3800" dirty="0" smtClean="0"/>
              <a:t>....................followed by </a:t>
            </a:r>
            <a:r>
              <a:rPr lang="en-IE" sz="3800" dirty="0" smtClean="0">
                <a:solidFill>
                  <a:srgbClr val="FF0000"/>
                </a:solidFill>
              </a:rPr>
              <a:t>a good Match</a:t>
            </a:r>
            <a:endParaRPr lang="en-IE" sz="3800" dirty="0"/>
          </a:p>
          <a:p>
            <a:pPr lvl="1"/>
            <a:r>
              <a:rPr lang="en-IE" sz="3400" dirty="0" smtClean="0"/>
              <a:t>Balance the teams </a:t>
            </a:r>
          </a:p>
          <a:p>
            <a:pPr lvl="1"/>
            <a:r>
              <a:rPr lang="en-IE" sz="3400" dirty="0" smtClean="0"/>
              <a:t>Match players of similar ability</a:t>
            </a:r>
          </a:p>
          <a:p>
            <a:pPr lvl="1"/>
            <a:r>
              <a:rPr lang="en-IE" sz="3400" dirty="0" smtClean="0"/>
              <a:t>Condition game so that there is plenty of ball at each end</a:t>
            </a:r>
          </a:p>
          <a:p>
            <a:pPr lvl="1"/>
            <a:r>
              <a:rPr lang="en-IE" sz="3300" dirty="0" smtClean="0"/>
              <a:t> Give players experience in a variety of positions</a:t>
            </a:r>
            <a:endParaRPr lang="en-IE" sz="33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829" y="381000"/>
            <a:ext cx="7213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IE" dirty="0" smtClean="0"/>
              <a:t>Take Care of your players</a:t>
            </a:r>
            <a:endParaRPr lang="en-GB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2336800" y="1752600"/>
            <a:ext cx="8751755" cy="3581400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Use Common Sense</a:t>
            </a:r>
            <a:endParaRPr lang="en-IE" dirty="0"/>
          </a:p>
          <a:p>
            <a:r>
              <a:rPr lang="en-IE" dirty="0" smtClean="0"/>
              <a:t>Consult &amp; Co-operate with other coaches</a:t>
            </a:r>
            <a:br>
              <a:rPr lang="en-IE" dirty="0" smtClean="0"/>
            </a:br>
            <a:r>
              <a:rPr lang="en-IE" dirty="0" smtClean="0"/>
              <a:t>together- plan out a players week/month</a:t>
            </a:r>
            <a:endParaRPr lang="en-IE" dirty="0"/>
          </a:p>
          <a:p>
            <a:r>
              <a:rPr lang="en-IE" dirty="0" smtClean="0"/>
              <a:t>Players welfare has to take priority</a:t>
            </a:r>
          </a:p>
          <a:p>
            <a:r>
              <a:rPr lang="en-IE" dirty="0" smtClean="0"/>
              <a:t>Don’t burn them out</a:t>
            </a:r>
          </a:p>
          <a:p>
            <a:r>
              <a:rPr lang="en-IE" dirty="0" smtClean="0"/>
              <a:t>If they are playing several games / grades – they do NOT need extra training        </a:t>
            </a:r>
            <a:r>
              <a:rPr lang="en-IE" dirty="0" smtClean="0">
                <a:solidFill>
                  <a:srgbClr val="FF0000"/>
                </a:solidFill>
              </a:rPr>
              <a:t>they need.....REST</a:t>
            </a:r>
            <a:endParaRPr lang="en-IE" dirty="0">
              <a:solidFill>
                <a:srgbClr val="FF0000"/>
              </a:solidFill>
            </a:endParaRPr>
          </a:p>
        </p:txBody>
      </p:sp>
      <p:pic>
        <p:nvPicPr>
          <p:cNvPr id="26010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371" y="333829"/>
            <a:ext cx="996951" cy="1219200"/>
          </a:xfrm>
          <a:prstGeom prst="rect">
            <a:avLst/>
          </a:prstGeom>
          <a:noFill/>
        </p:spPr>
      </p:pic>
      <p:pic>
        <p:nvPicPr>
          <p:cNvPr id="26010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26010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26010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2400" y="5486401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7213600" cy="1143000"/>
          </a:xfrm>
        </p:spPr>
        <p:txBody>
          <a:bodyPr/>
          <a:lstStyle/>
          <a:p>
            <a:r>
              <a:rPr lang="en-IE" dirty="0" smtClean="0"/>
              <a:t>Injuries!</a:t>
            </a:r>
            <a:endParaRPr lang="en-GB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731520" y="1618488"/>
            <a:ext cx="11199223" cy="3581400"/>
          </a:xfrm>
        </p:spPr>
        <p:txBody>
          <a:bodyPr>
            <a:normAutofit/>
          </a:bodyPr>
          <a:lstStyle/>
          <a:p>
            <a:r>
              <a:rPr lang="en-IE" dirty="0" smtClean="0"/>
              <a:t>If a young player says he / she is injured</a:t>
            </a:r>
            <a:br>
              <a:rPr lang="en-IE" dirty="0" smtClean="0"/>
            </a:br>
            <a:r>
              <a:rPr lang="en-IE" dirty="0" smtClean="0"/>
              <a:t>then ....he / she </a:t>
            </a:r>
            <a:r>
              <a:rPr lang="en-IE" u="sng" dirty="0" smtClean="0">
                <a:solidFill>
                  <a:srgbClr val="FF0000"/>
                </a:solidFill>
              </a:rPr>
              <a:t>IS</a:t>
            </a:r>
            <a:r>
              <a:rPr lang="en-IE" dirty="0" smtClean="0"/>
              <a:t> injured!</a:t>
            </a:r>
          </a:p>
          <a:p>
            <a:r>
              <a:rPr lang="en-IE" dirty="0" smtClean="0"/>
              <a:t>All youngsters want to do is PLAY ..they will not feign injury</a:t>
            </a:r>
          </a:p>
          <a:p>
            <a:r>
              <a:rPr lang="en-IE" dirty="0" smtClean="0"/>
              <a:t>Acquire a basic knowledge of Common &amp; Key injuries &amp; learn </a:t>
            </a:r>
            <a:r>
              <a:rPr lang="en-IE" dirty="0" smtClean="0">
                <a:solidFill>
                  <a:srgbClr val="FF0000"/>
                </a:solidFill>
              </a:rPr>
              <a:t>“What not to do!”</a:t>
            </a:r>
          </a:p>
          <a:p>
            <a:r>
              <a:rPr lang="en-IE" dirty="0"/>
              <a:t>Be aware of some </a:t>
            </a:r>
            <a:r>
              <a:rPr lang="en-IE" dirty="0">
                <a:solidFill>
                  <a:srgbClr val="FF0000"/>
                </a:solidFill>
              </a:rPr>
              <a:t>common conditions that children suffer from</a:t>
            </a:r>
            <a:r>
              <a:rPr lang="en-IE" dirty="0" smtClean="0">
                <a:solidFill>
                  <a:srgbClr val="FF0000"/>
                </a:solidFill>
              </a:rPr>
              <a:t>.</a:t>
            </a:r>
            <a:endParaRPr lang="en-IE" dirty="0">
              <a:solidFill>
                <a:srgbClr val="FF0000"/>
              </a:solidFill>
            </a:endParaRPr>
          </a:p>
        </p:txBody>
      </p:sp>
      <p:pic>
        <p:nvPicPr>
          <p:cNvPr id="26010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231648"/>
            <a:ext cx="996951" cy="1219200"/>
          </a:xfrm>
          <a:prstGeom prst="rect">
            <a:avLst/>
          </a:prstGeom>
          <a:noFill/>
        </p:spPr>
      </p:pic>
      <p:pic>
        <p:nvPicPr>
          <p:cNvPr id="26010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40297" y="207264"/>
            <a:ext cx="999067" cy="1219200"/>
          </a:xfrm>
          <a:prstGeom prst="rect">
            <a:avLst/>
          </a:prstGeom>
          <a:noFill/>
        </p:spPr>
      </p:pic>
      <p:pic>
        <p:nvPicPr>
          <p:cNvPr id="26010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21696" y="5294377"/>
            <a:ext cx="1422400" cy="995363"/>
          </a:xfrm>
          <a:prstGeom prst="rect">
            <a:avLst/>
          </a:prstGeom>
          <a:noFill/>
        </p:spPr>
      </p:pic>
      <p:pic>
        <p:nvPicPr>
          <p:cNvPr id="26010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776" y="5303521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0343" y="1059542"/>
            <a:ext cx="3904344" cy="1143000"/>
          </a:xfrm>
        </p:spPr>
        <p:txBody>
          <a:bodyPr/>
          <a:lstStyle/>
          <a:p>
            <a:r>
              <a:rPr lang="en-IE" dirty="0" smtClean="0"/>
              <a:t>Peter Osgood</a:t>
            </a:r>
            <a:endParaRPr lang="en-GB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499292" y="2808659"/>
            <a:ext cx="11199223" cy="3581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E" dirty="0" smtClean="0">
                <a:solidFill>
                  <a:srgbClr val="FF0000"/>
                </a:solidFill>
              </a:rPr>
              <a:t>Claire might Address-</a:t>
            </a:r>
          </a:p>
          <a:p>
            <a:r>
              <a:rPr lang="en-IE" dirty="0" smtClean="0"/>
              <a:t>Knee or back pain in a child</a:t>
            </a:r>
          </a:p>
          <a:p>
            <a:r>
              <a:rPr lang="en-IE" dirty="0" smtClean="0"/>
              <a:t>Recovery plan and “back to playing progression” for injuries such as hamstrings and ankle ligament injuries </a:t>
            </a:r>
            <a:br>
              <a:rPr lang="en-IE" dirty="0" smtClean="0"/>
            </a:br>
            <a:r>
              <a:rPr lang="en-IE" dirty="0" smtClean="0"/>
              <a:t>....</a:t>
            </a:r>
            <a:r>
              <a:rPr lang="en-IE" dirty="0" smtClean="0">
                <a:solidFill>
                  <a:srgbClr val="0000CC"/>
                </a:solidFill>
              </a:rPr>
              <a:t>players are often bullied into coming back too soon and going straight into full matches!</a:t>
            </a:r>
          </a:p>
          <a:p>
            <a:r>
              <a:rPr lang="en-IE" dirty="0" smtClean="0"/>
              <a:t>Shoulders popping out</a:t>
            </a:r>
            <a:endParaRPr lang="en-IE" dirty="0"/>
          </a:p>
        </p:txBody>
      </p:sp>
      <p:pic>
        <p:nvPicPr>
          <p:cNvPr id="8" name="Picture 7" descr="pe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0001" y="0"/>
            <a:ext cx="2370456" cy="338448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734 0.71029 C 0.35703 0.7126 0.33685 0.71584 0.31667 0.71861 C 0.28099 0.71792 0.24518 0.71792 0.2095 0.71653 C 0.20365 0.7163 0.1974 0.71214 0.19167 0.71029 C 0.175 0.70474 0.1582 0.70127 0.14167 0.69549 C 0.13594 0.69064 0.13021 0.6911 0.125 0.68486 C 0.12357 0.67723 0.12109 0.67098 0.11901 0.66382 C 0.11719 0.64069 0.11628 0.61734 0.10833 0.59815 C 0.10664 0.58613 0.1026 0.57087 0.09753 0.56231 C 0.09674 0.55954 0.09609 0.55653 0.09518 0.55376 C 0.09414 0.55029 0.09271 0.54705 0.09167 0.54335 C 0.09115 0.54127 0.09128 0.53873 0.09049 0.53688 C 0.0888 0.53295 0.07552 0.50775 0.07253 0.50312 C 0.06341 0.48879 0.07266 0.50451 0.06185 0.49041 C 0.05482 0.48116 0.0487 0.47122 0.04049 0.46497 C 0.02878 0.44486 0.0112 0.43168 -0.00482 0.42705 C -0.01042 0.42775 -0.01602 0.42752 -0.02148 0.42913 C -0.02409 0.42983 -0.02747 0.43538 -0.02982 0.43746 C -0.03711 0.44393 -0.04388 0.45156 -0.05117 0.45873 C -0.05716 0.46451 -0.05833 0.46636 -0.06432 0.47353 C -0.0655 0.47491 -0.06784 0.47769 -0.06784 0.47769 C -0.07344 0.49249 -0.06615 0.47584 -0.07617 0.48833 C -0.07734 0.48971 -0.0776 0.49295 -0.07865 0.49457 C -0.08164 0.49896 -0.08698 0.50405 -0.0905 0.50728 C -0.09609 0.52254 -0.08841 0.50382 -0.09883 0.52 C -0.10078 0.52301 -0.10182 0.5274 -0.10365 0.53064 C -0.10547 0.53387 -0.10781 0.53572 -0.10951 0.53896 C -0.11458 0.5489 -0.11823 0.56208 -0.12266 0.57295 C -0.12344 0.57503 -0.12513 0.57526 -0.12617 0.57711 C -0.1276 0.57965 -0.12865 0.58266 -0.12982 0.58543 C -0.13125 0.5933 -0.13372 0.59931 -0.13581 0.60671 C -0.13659 0.61387 -0.13906 0.62035 -0.13932 0.62775 C -0.14023 0.65202 -0.13216 0.6652 -0.12031 0.67214 C -0.11354 0.68416 -0.10339 0.68694 -0.09414 0.68902 C -0.07461 0.6874 -0.05898 0.68879 -0.04766 0.65734 C -0.04583 0.64116 -0.04479 0.62497 -0.04284 0.60879 C -0.04401 0.57619 -0.04297 0.57642 -0.04766 0.55376 C -0.04935 0.5459 -0.05365 0.53064 -0.05365 0.53064 C -0.05521 0.51931 -0.05521 0.50705 -0.05833 0.49665 C -0.06224 0.48324 -0.06615 0.46867 -0.06914 0.45457 C -0.0707 0.4474 -0.06992 0.44694 -0.07266 0.43977 C -0.07487 0.43376 -0.07839 0.42937 -0.07982 0.42266 C -0.08268 0.40994 -0.08047 0.41434 -0.08581 0.40786 C -0.09076 0.39029 -0.08477 0.4074 -0.09284 0.39538 C -0.09401 0.39376 -0.09414 0.39052 -0.09531 0.3889 C -0.09661 0.38682 -0.09857 0.38636 -0.1 0.38474 C -0.10169 0.38289 -0.10326 0.38058 -0.10482 0.37827 C -0.10612 0.37642 -0.1069 0.37364 -0.10833 0.37202 C -0.11458 0.36463 -0.12292 0.35653 -0.12982 0.35098 C -0.13841 0.34405 -0.14805 0.34359 -0.15716 0.34035 C -0.17266 0.34104 -0.18815 0.34058 -0.20365 0.34243 C -0.20612 0.34266 -0.20833 0.34543 -0.21081 0.34659 C -0.21979 0.35098 -0.22969 0.35399 -0.23815 0.36139 C -0.25469 0.37596 -0.2474 0.3711 -0.25951 0.37827 C -0.26784 0.39029 -0.27747 0.39746 -0.28581 0.41017 C -0.28711 0.41202 -0.28802 0.41457 -0.28932 0.41642 C -0.29154 0.41965 -0.29648 0.42497 -0.29648 0.42497 C -0.30039 0.43538 -0.29779 0.42937 -0.30482 0.44185 L -0.30482 0.44185 C -0.30716 0.4474 -0.31198 0.45873 -0.31198 0.45873 C -0.31263 0.46359 -0.31432 0.46844 -0.31432 0.47353 C -0.31432 0.48278 -0.3151 0.49364 -0.31198 0.50104 C -0.30599 0.51515 -0.29857 0.52069 -0.28932 0.52624 C -0.28242 0.5348 -0.275 0.53734 -0.26667 0.53896 C -0.20638 0.53596 -0.23997 0.53989 -0.21315 0.53064 C -0.20964 0.52648 -0.20586 0.52463 -0.20247 0.52 C -0.19909 0.51538 -0.19779 0.5096 -0.19414 0.5052 C -0.18828 0.48439 -0.18984 0.49457 -0.18815 0.47561 C -0.18958 0.44879 -0.1901 0.42058 -0.19883 0.39746 C -0.20091 0.38428 -0.203 0.36925 -0.20833 0.35931 C -0.20911 0.35584 -0.20964 0.35191 -0.21081 0.34867 C -0.21172 0.34613 -0.21354 0.34497 -0.21432 0.34243 C -0.21523 0.33919 -0.21484 0.33526 -0.2155 0.33179 C -0.21589 0.32971 -0.22135 0.31746 -0.22148 0.317 C -0.22552 0.29549 -0.23555 0.27792 -0.24284 0.25989 C -0.25104 0.23931 -0.25846 0.21734 -0.26667 0.19653 C -0.27057 0.18659 -0.27591 0.17896 -0.27982 0.16902 C -0.28464 0.157 -0.28177 0.16069 -0.28698 0.15006 C -0.29883 0.12601 -0.28724 0.15006 -0.29766 0.13318 C -0.30508 0.12116 -0.31198 0.10775 -0.31914 0.09503 C -0.33229 0.07168 -0.34661 0.04694 -0.35482 0.01688 C -0.35677 0.00994 -0.35872 0.00254 -0.36081 -0.00416 C -0.36263 -0.00994 -0.36667 -0.02127 -0.36667 -0.02127 C -0.36706 -0.02474 -0.36719 -0.02844 -0.36784 -0.03167 C -0.36836 -0.03468 -0.37018 -0.03699 -0.37031 -0.04023 C -0.37057 -0.04878 -0.37044 -0.05734 -0.36914 -0.06566 C -0.36875 -0.06844 -0.36341 -0.07468 -0.36198 -0.07607 C -0.353 -0.08532 -0.34102 -0.08578 -0.33099 -0.08878 C -0.31784 -0.08809 -0.30482 -0.08809 -0.29167 -0.0867 C -0.28411 -0.08601 -0.26914 -0.08254 -0.26914 -0.08254 C -0.25794 -0.07561 -0.24622 -0.07491 -0.23451 -0.07191 C -0.22891 -0.06798 -0.2237 -0.06566 -0.21784 -0.06335 C -0.20638 -0.05318 -0.19336 -0.04532 -0.18099 -0.03815 C -0.17292 -0.02798 -0.18307 -0.03954 -0.17148 -0.03167 C -0.1625 -0.02566 -0.15482 -0.01826 -0.14531 -0.0148 C -0.13971 -0.00532 -0.14388 -0.01133 -0.13099 -0.00208 L -0.13099 -0.00208 C -0.12214 0.00925 -0.11289 0.01249 -0.10247 0.0148 C -0.06289 0.01318 -0.06406 0.01387 -0.03815 0.00833 C -0.02617 0.00162 -0.0125 2.65896E-6 -8.33333E-7 2.65896E-6 " pathEditMode="relative" ptsTypes="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3" name="Picture 3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2400" y="304800"/>
            <a:ext cx="996951" cy="1219200"/>
          </a:xfrm>
          <a:prstGeom prst="rect">
            <a:avLst/>
          </a:prstGeom>
          <a:noFill/>
        </p:spPr>
      </p:pic>
      <p:pic>
        <p:nvPicPr>
          <p:cNvPr id="122884" name="Picture 4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57417" y="304800"/>
            <a:ext cx="999067" cy="1219200"/>
          </a:xfrm>
          <a:prstGeom prst="rect">
            <a:avLst/>
          </a:prstGeom>
          <a:noFill/>
        </p:spPr>
      </p:pic>
      <p:pic>
        <p:nvPicPr>
          <p:cNvPr id="122885" name="Picture 5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122886" name="Picture 6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514" y="5515430"/>
            <a:ext cx="1524000" cy="106521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23658" y="404664"/>
            <a:ext cx="72968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600" dirty="0" smtClean="0">
                <a:solidFill>
                  <a:srgbClr val="FF0000"/>
                </a:solidFill>
              </a:rPr>
              <a:t>The Hit!!</a:t>
            </a:r>
            <a:endParaRPr lang="en-IE" sz="6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1477" y="1700808"/>
            <a:ext cx="960106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dirty="0" smtClean="0"/>
              <a:t>Be Ready for it</a:t>
            </a:r>
            <a:endParaRPr lang="en-IE" sz="7200" dirty="0" smtClean="0"/>
          </a:p>
          <a:p>
            <a:r>
              <a:rPr lang="en-IE" sz="4000" dirty="0" smtClean="0"/>
              <a:t>It will come....</a:t>
            </a:r>
            <a:br>
              <a:rPr lang="en-IE" sz="4000" dirty="0" smtClean="0"/>
            </a:br>
            <a:r>
              <a:rPr lang="en-IE" sz="4000" dirty="0" smtClean="0"/>
              <a:t/>
            </a:r>
            <a:br>
              <a:rPr lang="en-IE" sz="4000" dirty="0" smtClean="0"/>
            </a:br>
            <a:r>
              <a:rPr lang="en-IE" sz="40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IE" sz="4000" dirty="0" smtClean="0"/>
              <a:t>...when you least expect it</a:t>
            </a:r>
          </a:p>
          <a:p>
            <a:pPr>
              <a:buFont typeface="Wingdings" pitchFamily="2" charset="2"/>
              <a:buChar char="Ø"/>
            </a:pPr>
            <a:r>
              <a:rPr lang="en-IE" sz="4000" dirty="0" smtClean="0"/>
              <a:t>..from where you least expect it</a:t>
            </a:r>
            <a:endParaRPr lang="en-IE" sz="4000" dirty="0"/>
          </a:p>
        </p:txBody>
      </p:sp>
      <p:pic>
        <p:nvPicPr>
          <p:cNvPr id="8" name="shovelhead_mpg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688288" y="1988840"/>
            <a:ext cx="3048000" cy="1714500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143000"/>
            <a:ext cx="10972800" cy="1143000"/>
          </a:xfrm>
        </p:spPr>
        <p:txBody>
          <a:bodyPr/>
          <a:lstStyle/>
          <a:p>
            <a:pPr algn="ctr"/>
            <a:r>
              <a:rPr lang="en-GB" sz="3400" dirty="0" smtClean="0">
                <a:latin typeface="Comic Sans MS" pitchFamily="66" charset="0"/>
              </a:rPr>
              <a:t>Factors </a:t>
            </a:r>
            <a:r>
              <a:rPr lang="en-GB" sz="3400" dirty="0">
                <a:latin typeface="Comic Sans MS" pitchFamily="66" charset="0"/>
              </a:rPr>
              <a:t>that </a:t>
            </a:r>
            <a:r>
              <a:rPr lang="en-GB" sz="3400" dirty="0" smtClean="0">
                <a:latin typeface="Comic Sans MS" pitchFamily="66" charset="0"/>
              </a:rPr>
              <a:t>affect a </a:t>
            </a:r>
            <a:r>
              <a:rPr lang="en-GB" sz="3400" dirty="0">
                <a:latin typeface="Comic Sans MS" pitchFamily="66" charset="0"/>
              </a:rPr>
              <a:t>Players Performance</a:t>
            </a:r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849376" y="3121152"/>
            <a:ext cx="10058400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3200" dirty="0">
                <a:latin typeface="Arial Rounded MT Bold" pitchFamily="34" charset="0"/>
              </a:rPr>
              <a:t>Rest and Recovery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3200" dirty="0">
                <a:latin typeface="Arial Rounded MT Bold" pitchFamily="34" charset="0"/>
              </a:rPr>
              <a:t>Diet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3200" dirty="0">
                <a:latin typeface="Arial Rounded MT Bold" pitchFamily="34" charset="0"/>
              </a:rPr>
              <a:t>Hydration</a:t>
            </a:r>
          </a:p>
          <a:p>
            <a:pPr>
              <a:spcBef>
                <a:spcPct val="50000"/>
              </a:spcBef>
            </a:pPr>
            <a:endParaRPr lang="en-GB" dirty="0">
              <a:latin typeface="Arial Rounded MT Bol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utoUpdateAnimBg="0"/>
      <p:bldP spid="1843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5384800" y="6400801"/>
            <a:ext cx="7373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 b="1">
                <a:solidFill>
                  <a:schemeClr val="tx1"/>
                </a:solidFill>
                <a:latin typeface="Arial" charset="0"/>
              </a:rPr>
              <a:t>Days</a:t>
            </a:r>
          </a:p>
        </p:txBody>
      </p:sp>
      <p:sp>
        <p:nvSpPr>
          <p:cNvPr id="211971" name="Line 3"/>
          <p:cNvSpPr>
            <a:spLocks noChangeShapeType="1"/>
          </p:cNvSpPr>
          <p:nvPr/>
        </p:nvSpPr>
        <p:spPr bwMode="auto">
          <a:xfrm flipV="1">
            <a:off x="1566333" y="1122364"/>
            <a:ext cx="0" cy="4821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72" name="Line 4"/>
          <p:cNvSpPr>
            <a:spLocks noChangeShapeType="1"/>
          </p:cNvSpPr>
          <p:nvPr/>
        </p:nvSpPr>
        <p:spPr bwMode="auto">
          <a:xfrm flipV="1">
            <a:off x="1559984" y="4953001"/>
            <a:ext cx="7685616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211973" name="Line 5"/>
          <p:cNvSpPr>
            <a:spLocks noChangeShapeType="1"/>
          </p:cNvSpPr>
          <p:nvPr/>
        </p:nvSpPr>
        <p:spPr bwMode="auto">
          <a:xfrm>
            <a:off x="5317067" y="5491163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4150784" y="6094414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1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5086351" y="6088064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2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6000751" y="6089650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3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6881284" y="6091239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4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78" name="Freeform 10"/>
          <p:cNvSpPr>
            <a:spLocks/>
          </p:cNvSpPr>
          <p:nvPr/>
        </p:nvSpPr>
        <p:spPr bwMode="auto">
          <a:xfrm>
            <a:off x="3460751" y="1795463"/>
            <a:ext cx="2328333" cy="3105150"/>
          </a:xfrm>
          <a:custGeom>
            <a:avLst/>
            <a:gdLst/>
            <a:ahLst/>
            <a:cxnLst>
              <a:cxn ang="0">
                <a:pos x="0" y="1553"/>
              </a:cxn>
              <a:cxn ang="0">
                <a:pos x="608" y="1134"/>
              </a:cxn>
              <a:cxn ang="0">
                <a:pos x="1539" y="187"/>
              </a:cxn>
              <a:cxn ang="0">
                <a:pos x="2103" y="14"/>
              </a:cxn>
            </a:cxnLst>
            <a:rect l="0" t="0" r="r" b="b"/>
            <a:pathLst>
              <a:path w="2103" h="1553">
                <a:moveTo>
                  <a:pt x="0" y="1553"/>
                </a:moveTo>
                <a:cubicBezTo>
                  <a:pt x="176" y="1457"/>
                  <a:pt x="352" y="1362"/>
                  <a:pt x="608" y="1134"/>
                </a:cubicBezTo>
                <a:cubicBezTo>
                  <a:pt x="864" y="906"/>
                  <a:pt x="1290" y="374"/>
                  <a:pt x="1539" y="187"/>
                </a:cubicBezTo>
                <a:cubicBezTo>
                  <a:pt x="1788" y="0"/>
                  <a:pt x="1945" y="7"/>
                  <a:pt x="2103" y="14"/>
                </a:cubicBezTo>
              </a:path>
            </a:pathLst>
          </a:custGeom>
          <a:noFill/>
          <a:ln w="19050" cap="flat" cmpd="sng">
            <a:solidFill>
              <a:srgbClr val="66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79" name="Freeform 11"/>
          <p:cNvSpPr>
            <a:spLocks/>
          </p:cNvSpPr>
          <p:nvPr/>
        </p:nvSpPr>
        <p:spPr bwMode="auto">
          <a:xfrm>
            <a:off x="3420534" y="1795463"/>
            <a:ext cx="4222751" cy="3124200"/>
          </a:xfrm>
          <a:custGeom>
            <a:avLst/>
            <a:gdLst/>
            <a:ahLst/>
            <a:cxnLst>
              <a:cxn ang="0">
                <a:pos x="0" y="1553"/>
              </a:cxn>
              <a:cxn ang="0">
                <a:pos x="608" y="1134"/>
              </a:cxn>
              <a:cxn ang="0">
                <a:pos x="1539" y="187"/>
              </a:cxn>
              <a:cxn ang="0">
                <a:pos x="2103" y="14"/>
              </a:cxn>
            </a:cxnLst>
            <a:rect l="0" t="0" r="r" b="b"/>
            <a:pathLst>
              <a:path w="2103" h="1553">
                <a:moveTo>
                  <a:pt x="0" y="1553"/>
                </a:moveTo>
                <a:cubicBezTo>
                  <a:pt x="176" y="1457"/>
                  <a:pt x="352" y="1362"/>
                  <a:pt x="608" y="1134"/>
                </a:cubicBezTo>
                <a:cubicBezTo>
                  <a:pt x="864" y="906"/>
                  <a:pt x="1290" y="374"/>
                  <a:pt x="1539" y="187"/>
                </a:cubicBezTo>
                <a:cubicBezTo>
                  <a:pt x="1788" y="0"/>
                  <a:pt x="1945" y="7"/>
                  <a:pt x="2103" y="14"/>
                </a:cubicBezTo>
              </a:path>
            </a:pathLst>
          </a:custGeom>
          <a:noFill/>
          <a:ln w="19050" cap="flat" cmpd="sng">
            <a:solidFill>
              <a:srgbClr val="FF33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0" name="Line 12"/>
          <p:cNvSpPr>
            <a:spLocks noChangeShapeType="1"/>
          </p:cNvSpPr>
          <p:nvPr/>
        </p:nvSpPr>
        <p:spPr bwMode="auto">
          <a:xfrm>
            <a:off x="2377018" y="3425826"/>
            <a:ext cx="2116" cy="1535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1" name="Rectangle 13"/>
          <p:cNvSpPr>
            <a:spLocks noChangeArrowheads="1"/>
          </p:cNvSpPr>
          <p:nvPr/>
        </p:nvSpPr>
        <p:spPr bwMode="auto">
          <a:xfrm>
            <a:off x="7770284" y="6091239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5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82" name="Rectangle 14"/>
          <p:cNvSpPr>
            <a:spLocks noChangeArrowheads="1"/>
          </p:cNvSpPr>
          <p:nvPr/>
        </p:nvSpPr>
        <p:spPr bwMode="auto">
          <a:xfrm>
            <a:off x="8663518" y="6084889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6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9603318" y="6086475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7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84" name="Rectangle 16"/>
          <p:cNvSpPr>
            <a:spLocks noChangeArrowheads="1"/>
          </p:cNvSpPr>
          <p:nvPr/>
        </p:nvSpPr>
        <p:spPr bwMode="auto">
          <a:xfrm>
            <a:off x="3308351" y="6091239"/>
            <a:ext cx="12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i="1">
                <a:solidFill>
                  <a:schemeClr val="tx1"/>
                </a:solidFill>
                <a:latin typeface="Arial" charset="0"/>
              </a:rPr>
              <a:t>0</a:t>
            </a:r>
            <a:endParaRPr lang="en-US" sz="3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85" name="Line 17"/>
          <p:cNvSpPr>
            <a:spLocks noChangeShapeType="1"/>
          </p:cNvSpPr>
          <p:nvPr/>
        </p:nvSpPr>
        <p:spPr bwMode="auto">
          <a:xfrm>
            <a:off x="1564218" y="5938838"/>
            <a:ext cx="8087783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6" name="Line 18"/>
          <p:cNvSpPr>
            <a:spLocks noChangeShapeType="1"/>
          </p:cNvSpPr>
          <p:nvPr/>
        </p:nvSpPr>
        <p:spPr bwMode="auto">
          <a:xfrm>
            <a:off x="6220884" y="5484813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7" name="Line 19"/>
          <p:cNvSpPr>
            <a:spLocks noChangeShapeType="1"/>
          </p:cNvSpPr>
          <p:nvPr/>
        </p:nvSpPr>
        <p:spPr bwMode="auto">
          <a:xfrm>
            <a:off x="7135284" y="5492750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8" name="Line 20"/>
          <p:cNvSpPr>
            <a:spLocks noChangeShapeType="1"/>
          </p:cNvSpPr>
          <p:nvPr/>
        </p:nvSpPr>
        <p:spPr bwMode="auto">
          <a:xfrm>
            <a:off x="8034867" y="5494338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89" name="Line 21"/>
          <p:cNvSpPr>
            <a:spLocks noChangeShapeType="1"/>
          </p:cNvSpPr>
          <p:nvPr/>
        </p:nvSpPr>
        <p:spPr bwMode="auto">
          <a:xfrm>
            <a:off x="8904817" y="5486400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0" name="Line 22"/>
          <p:cNvSpPr>
            <a:spLocks noChangeShapeType="1"/>
          </p:cNvSpPr>
          <p:nvPr/>
        </p:nvSpPr>
        <p:spPr bwMode="auto">
          <a:xfrm>
            <a:off x="9814984" y="5494338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1" name="Line 23"/>
          <p:cNvSpPr>
            <a:spLocks noChangeShapeType="1"/>
          </p:cNvSpPr>
          <p:nvPr/>
        </p:nvSpPr>
        <p:spPr bwMode="auto">
          <a:xfrm>
            <a:off x="10716684" y="5486400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2" name="Rectangle 24"/>
          <p:cNvSpPr>
            <a:spLocks noChangeArrowheads="1"/>
          </p:cNvSpPr>
          <p:nvPr/>
        </p:nvSpPr>
        <p:spPr bwMode="auto">
          <a:xfrm>
            <a:off x="9558868" y="3097214"/>
            <a:ext cx="139493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solidFill>
                  <a:schemeClr val="tx1"/>
                </a:solidFill>
                <a:latin typeface="Arial" charset="0"/>
              </a:rPr>
              <a:t>Pre-training </a:t>
            </a:r>
          </a:p>
          <a:p>
            <a:pPr eaLnBrk="0" hangingPunct="0"/>
            <a:r>
              <a:rPr lang="en-US" sz="1600" b="1" i="1">
                <a:solidFill>
                  <a:schemeClr val="tx1"/>
                </a:solidFill>
                <a:latin typeface="Arial" charset="0"/>
              </a:rPr>
              <a:t>fitness level</a:t>
            </a:r>
          </a:p>
        </p:txBody>
      </p:sp>
      <p:sp>
        <p:nvSpPr>
          <p:cNvPr id="211993" name="Rectangle 25"/>
          <p:cNvSpPr>
            <a:spLocks noChangeArrowheads="1"/>
          </p:cNvSpPr>
          <p:nvPr/>
        </p:nvSpPr>
        <p:spPr bwMode="auto">
          <a:xfrm rot="-5400000">
            <a:off x="1379274" y="4067440"/>
            <a:ext cx="1531937" cy="2772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chemeClr val="tx1"/>
                </a:solidFill>
                <a:latin typeface="Arial" charset="0"/>
              </a:rPr>
              <a:t>Overload</a:t>
            </a: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94" name="Rectangle 26"/>
          <p:cNvSpPr>
            <a:spLocks noChangeArrowheads="1"/>
          </p:cNvSpPr>
          <p:nvPr/>
        </p:nvSpPr>
        <p:spPr bwMode="auto">
          <a:xfrm rot="-5400000">
            <a:off x="8442326" y="4006850"/>
            <a:ext cx="1536700" cy="2730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solidFill>
                  <a:schemeClr val="tx1"/>
                </a:solidFill>
                <a:latin typeface="Arial" charset="0"/>
              </a:rPr>
              <a:t>Restoration</a:t>
            </a:r>
            <a:endParaRPr lang="en-US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1995" name="Freeform 27"/>
          <p:cNvSpPr>
            <a:spLocks/>
          </p:cNvSpPr>
          <p:nvPr/>
        </p:nvSpPr>
        <p:spPr bwMode="auto">
          <a:xfrm>
            <a:off x="2389717" y="3433763"/>
            <a:ext cx="1066800" cy="1593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" y="852"/>
              </a:cxn>
              <a:cxn ang="0">
                <a:pos x="567" y="926"/>
              </a:cxn>
            </a:cxnLst>
            <a:rect l="0" t="0" r="r" b="b"/>
            <a:pathLst>
              <a:path w="567" h="1006">
                <a:moveTo>
                  <a:pt x="0" y="0"/>
                </a:moveTo>
                <a:cubicBezTo>
                  <a:pt x="125" y="349"/>
                  <a:pt x="250" y="698"/>
                  <a:pt x="344" y="852"/>
                </a:cubicBezTo>
                <a:cubicBezTo>
                  <a:pt x="438" y="1006"/>
                  <a:pt x="502" y="966"/>
                  <a:pt x="567" y="92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6" name="Freeform 28"/>
          <p:cNvSpPr>
            <a:spLocks/>
          </p:cNvSpPr>
          <p:nvPr/>
        </p:nvSpPr>
        <p:spPr bwMode="auto">
          <a:xfrm>
            <a:off x="3464984" y="1797050"/>
            <a:ext cx="5628216" cy="3105150"/>
          </a:xfrm>
          <a:custGeom>
            <a:avLst/>
            <a:gdLst/>
            <a:ahLst/>
            <a:cxnLst>
              <a:cxn ang="0">
                <a:pos x="0" y="1553"/>
              </a:cxn>
              <a:cxn ang="0">
                <a:pos x="608" y="1134"/>
              </a:cxn>
              <a:cxn ang="0">
                <a:pos x="1539" y="187"/>
              </a:cxn>
              <a:cxn ang="0">
                <a:pos x="2103" y="14"/>
              </a:cxn>
            </a:cxnLst>
            <a:rect l="0" t="0" r="r" b="b"/>
            <a:pathLst>
              <a:path w="2103" h="1553">
                <a:moveTo>
                  <a:pt x="0" y="1553"/>
                </a:moveTo>
                <a:cubicBezTo>
                  <a:pt x="176" y="1457"/>
                  <a:pt x="352" y="1362"/>
                  <a:pt x="608" y="1134"/>
                </a:cubicBezTo>
                <a:cubicBezTo>
                  <a:pt x="864" y="906"/>
                  <a:pt x="1290" y="374"/>
                  <a:pt x="1539" y="187"/>
                </a:cubicBezTo>
                <a:cubicBezTo>
                  <a:pt x="1788" y="0"/>
                  <a:pt x="1945" y="7"/>
                  <a:pt x="2103" y="14"/>
                </a:cubicBezTo>
              </a:path>
            </a:pathLst>
          </a:custGeom>
          <a:noFill/>
          <a:ln w="19050" cap="flat" cmpd="sng">
            <a:solidFill>
              <a:srgbClr val="0066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7" name="Line 29"/>
          <p:cNvSpPr>
            <a:spLocks noChangeShapeType="1"/>
          </p:cNvSpPr>
          <p:nvPr/>
        </p:nvSpPr>
        <p:spPr bwMode="auto">
          <a:xfrm>
            <a:off x="4459817" y="5500688"/>
            <a:ext cx="0" cy="120650"/>
          </a:xfrm>
          <a:prstGeom prst="line">
            <a:avLst/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8" name="Line 30"/>
          <p:cNvSpPr>
            <a:spLocks noChangeShapeType="1"/>
          </p:cNvSpPr>
          <p:nvPr/>
        </p:nvSpPr>
        <p:spPr bwMode="auto">
          <a:xfrm>
            <a:off x="9059334" y="3436938"/>
            <a:ext cx="2117" cy="1535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1999" name="Rectangle 31"/>
          <p:cNvSpPr>
            <a:spLocks noChangeArrowheads="1"/>
          </p:cNvSpPr>
          <p:nvPr/>
        </p:nvSpPr>
        <p:spPr bwMode="auto">
          <a:xfrm>
            <a:off x="2237317" y="4999038"/>
            <a:ext cx="101290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solidFill>
                  <a:schemeClr val="tx1"/>
                </a:solidFill>
                <a:latin typeface="Arial" charset="0"/>
              </a:rPr>
              <a:t>Workout</a:t>
            </a:r>
          </a:p>
        </p:txBody>
      </p:sp>
      <p:sp>
        <p:nvSpPr>
          <p:cNvPr id="212000" name="Line 32"/>
          <p:cNvSpPr>
            <a:spLocks noChangeShapeType="1"/>
          </p:cNvSpPr>
          <p:nvPr/>
        </p:nvSpPr>
        <p:spPr bwMode="auto">
          <a:xfrm>
            <a:off x="4502151" y="3452813"/>
            <a:ext cx="0" cy="2489200"/>
          </a:xfrm>
          <a:prstGeom prst="line">
            <a:avLst/>
          </a:prstGeom>
          <a:noFill/>
          <a:ln w="190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1" name="Line 33"/>
          <p:cNvSpPr>
            <a:spLocks noChangeShapeType="1"/>
          </p:cNvSpPr>
          <p:nvPr/>
        </p:nvSpPr>
        <p:spPr bwMode="auto">
          <a:xfrm>
            <a:off x="5283200" y="3440113"/>
            <a:ext cx="0" cy="2489200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2" name="Line 34"/>
          <p:cNvSpPr>
            <a:spLocks noChangeShapeType="1"/>
          </p:cNvSpPr>
          <p:nvPr/>
        </p:nvSpPr>
        <p:spPr bwMode="auto">
          <a:xfrm>
            <a:off x="5960533" y="3452813"/>
            <a:ext cx="0" cy="248920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3" name="Line 35"/>
          <p:cNvSpPr>
            <a:spLocks noChangeShapeType="1"/>
          </p:cNvSpPr>
          <p:nvPr/>
        </p:nvSpPr>
        <p:spPr bwMode="auto">
          <a:xfrm>
            <a:off x="5994400" y="3402014"/>
            <a:ext cx="81280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4" name="Line 36"/>
          <p:cNvSpPr>
            <a:spLocks noChangeShapeType="1"/>
          </p:cNvSpPr>
          <p:nvPr/>
        </p:nvSpPr>
        <p:spPr bwMode="auto">
          <a:xfrm>
            <a:off x="5283200" y="34290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5" name="Line 37"/>
          <p:cNvSpPr>
            <a:spLocks noChangeShapeType="1"/>
          </p:cNvSpPr>
          <p:nvPr/>
        </p:nvSpPr>
        <p:spPr bwMode="auto">
          <a:xfrm flipH="1">
            <a:off x="3759200" y="3429000"/>
            <a:ext cx="711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2006" name="Rectangle 38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r>
              <a:rPr lang="en-IE" sz="3000">
                <a:solidFill>
                  <a:schemeClr val="bg1"/>
                </a:solidFill>
                <a:latin typeface="Arial" charset="0"/>
              </a:rPr>
              <a:t>Fitness Level and Recovery Rate</a:t>
            </a:r>
            <a:endParaRPr lang="en-US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2008" name="Rectangle 40"/>
          <p:cNvSpPr>
            <a:spLocks noChangeArrowheads="1"/>
          </p:cNvSpPr>
          <p:nvPr/>
        </p:nvSpPr>
        <p:spPr bwMode="auto">
          <a:xfrm>
            <a:off x="9448801" y="5257801"/>
            <a:ext cx="3348567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400" i="1">
                <a:solidFill>
                  <a:schemeClr val="tx1"/>
                </a:solidFill>
                <a:latin typeface="Arial" charset="0"/>
              </a:rPr>
              <a:t>B=Moderately trained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448801" y="5029201"/>
            <a:ext cx="2112433" cy="762000"/>
            <a:chOff x="4082" y="528"/>
            <a:chExt cx="998" cy="480"/>
          </a:xfrm>
        </p:grpSpPr>
        <p:sp>
          <p:nvSpPr>
            <p:cNvPr id="212010" name="Rectangle 42"/>
            <p:cNvSpPr>
              <a:spLocks noChangeArrowheads="1"/>
            </p:cNvSpPr>
            <p:nvPr/>
          </p:nvSpPr>
          <p:spPr bwMode="auto">
            <a:xfrm>
              <a:off x="4082" y="528"/>
              <a:ext cx="99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1400" i="1">
                  <a:solidFill>
                    <a:schemeClr val="tx1"/>
                  </a:solidFill>
                  <a:latin typeface="Arial" charset="0"/>
                </a:rPr>
                <a:t>A=</a:t>
              </a:r>
              <a:r>
                <a:rPr lang="en-GB" sz="1400" i="1">
                  <a:solidFill>
                    <a:schemeClr val="tx1"/>
                  </a:solidFill>
                  <a:latin typeface="Arial" charset="0"/>
                </a:rPr>
                <a:t>Highly trained</a:t>
              </a:r>
              <a:endParaRPr lang="en-US" sz="14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2011" name="Rectangle 43"/>
            <p:cNvSpPr>
              <a:spLocks noChangeArrowheads="1"/>
            </p:cNvSpPr>
            <p:nvPr/>
          </p:nvSpPr>
          <p:spPr bwMode="auto">
            <a:xfrm>
              <a:off x="4082" y="816"/>
              <a:ext cx="56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400" i="1">
                  <a:solidFill>
                    <a:schemeClr val="tx1"/>
                  </a:solidFill>
                  <a:latin typeface="Arial" charset="0"/>
                </a:rPr>
                <a:t>C=</a:t>
              </a:r>
              <a:r>
                <a:rPr lang="en-GB" sz="1400" i="1">
                  <a:solidFill>
                    <a:schemeClr val="tx1"/>
                  </a:solidFill>
                  <a:latin typeface="Arial" charset="0"/>
                </a:rPr>
                <a:t>Untrained</a:t>
              </a:r>
              <a:endParaRPr lang="en-US" sz="1400" i="1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12012" name="Rectangle 44"/>
          <p:cNvSpPr>
            <a:spLocks noChangeArrowheads="1"/>
          </p:cNvSpPr>
          <p:nvPr/>
        </p:nvSpPr>
        <p:spPr bwMode="auto">
          <a:xfrm>
            <a:off x="3759200" y="1524000"/>
            <a:ext cx="54864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2013" name="Line 45"/>
          <p:cNvSpPr>
            <a:spLocks noChangeShapeType="1"/>
          </p:cNvSpPr>
          <p:nvPr/>
        </p:nvSpPr>
        <p:spPr bwMode="auto">
          <a:xfrm>
            <a:off x="1217085" y="3429000"/>
            <a:ext cx="814070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212014" name="Text Box 46"/>
          <p:cNvSpPr txBox="1">
            <a:spLocks noChangeArrowheads="1"/>
          </p:cNvSpPr>
          <p:nvPr/>
        </p:nvSpPr>
        <p:spPr bwMode="auto">
          <a:xfrm>
            <a:off x="5689600" y="3108326"/>
            <a:ext cx="37061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C</a:t>
            </a:r>
          </a:p>
        </p:txBody>
      </p:sp>
      <p:sp>
        <p:nvSpPr>
          <p:cNvPr id="212015" name="Text Box 47"/>
          <p:cNvSpPr txBox="1">
            <a:spLocks noChangeArrowheads="1"/>
          </p:cNvSpPr>
          <p:nvPr/>
        </p:nvSpPr>
        <p:spPr bwMode="auto">
          <a:xfrm>
            <a:off x="4995333" y="3108326"/>
            <a:ext cx="37061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212016" name="Text Box 48"/>
          <p:cNvSpPr txBox="1">
            <a:spLocks noChangeArrowheads="1"/>
          </p:cNvSpPr>
          <p:nvPr/>
        </p:nvSpPr>
        <p:spPr bwMode="auto">
          <a:xfrm>
            <a:off x="4182533" y="3108326"/>
            <a:ext cx="37061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212017" name="Rectangle 49"/>
          <p:cNvSpPr>
            <a:spLocks noChangeArrowheads="1"/>
          </p:cNvSpPr>
          <p:nvPr/>
        </p:nvSpPr>
        <p:spPr bwMode="auto">
          <a:xfrm rot="-5400000">
            <a:off x="-346869" y="3183732"/>
            <a:ext cx="2522537" cy="40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/>
            <a:r>
              <a:rPr lang="en-GB" sz="2400" b="1" dirty="0">
                <a:solidFill>
                  <a:schemeClr val="tx1"/>
                </a:solidFill>
                <a:latin typeface="Arial" charset="0"/>
              </a:rPr>
              <a:t>Fitness Level</a:t>
            </a:r>
            <a:endParaRPr lang="en-US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1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2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2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2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2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12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2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2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 animBg="1"/>
      <p:bldP spid="211978" grpId="0" animBg="1"/>
      <p:bldP spid="211979" grpId="0" animBg="1"/>
      <p:bldP spid="211980" grpId="0" animBg="1"/>
      <p:bldP spid="211992" grpId="0" autoUpdateAnimBg="0"/>
      <p:bldP spid="211993" grpId="0" autoUpdateAnimBg="0"/>
      <p:bldP spid="211994" grpId="0" autoUpdateAnimBg="0"/>
      <p:bldP spid="211995" grpId="0" animBg="1"/>
      <p:bldP spid="211996" grpId="0" animBg="1"/>
      <p:bldP spid="211998" grpId="0" animBg="1"/>
      <p:bldP spid="211999" grpId="0" autoUpdateAnimBg="0"/>
      <p:bldP spid="212000" grpId="0" animBg="1"/>
      <p:bldP spid="212001" grpId="0" animBg="1"/>
      <p:bldP spid="212002" grpId="0" animBg="1"/>
      <p:bldP spid="212003" grpId="0" animBg="1"/>
      <p:bldP spid="212004" grpId="0" animBg="1"/>
      <p:bldP spid="212005" grpId="0" animBg="1"/>
      <p:bldP spid="212008" grpId="0" autoUpdateAnimBg="0"/>
      <p:bldP spid="212013" grpId="0" animBg="1"/>
      <p:bldP spid="212014" grpId="0" autoUpdateAnimBg="0"/>
      <p:bldP spid="212015" grpId="0" autoUpdateAnimBg="0"/>
      <p:bldP spid="212016" grpId="0" autoUpdateAnimBg="0"/>
      <p:bldP spid="2120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>
            <a:off x="2914651" y="3200400"/>
            <a:ext cx="6631516" cy="1784350"/>
          </a:xfrm>
          <a:prstGeom prst="line">
            <a:avLst/>
          </a:prstGeom>
          <a:noFill/>
          <a:ln w="22225">
            <a:solidFill>
              <a:srgbClr val="FFFFCC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 flipV="1">
            <a:off x="2540000" y="3200400"/>
            <a:ext cx="0" cy="2362200"/>
          </a:xfrm>
          <a:prstGeom prst="line">
            <a:avLst/>
          </a:prstGeom>
          <a:noFill/>
          <a:ln w="19050">
            <a:solidFill>
              <a:srgbClr val="99FF99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20" name="Line 4"/>
          <p:cNvSpPr>
            <a:spLocks noChangeShapeType="1"/>
          </p:cNvSpPr>
          <p:nvPr/>
        </p:nvSpPr>
        <p:spPr bwMode="auto">
          <a:xfrm flipV="1">
            <a:off x="2101851" y="3200400"/>
            <a:ext cx="8940800" cy="0"/>
          </a:xfrm>
          <a:prstGeom prst="line">
            <a:avLst/>
          </a:prstGeom>
          <a:noFill/>
          <a:ln w="2222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V="1">
            <a:off x="4165600" y="3581400"/>
            <a:ext cx="0" cy="1981200"/>
          </a:xfrm>
          <a:prstGeom prst="line">
            <a:avLst/>
          </a:prstGeom>
          <a:noFill/>
          <a:ln w="19050">
            <a:solidFill>
              <a:srgbClr val="99FF99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22" name="Line 6"/>
          <p:cNvSpPr>
            <a:spLocks noChangeShapeType="1"/>
          </p:cNvSpPr>
          <p:nvPr/>
        </p:nvSpPr>
        <p:spPr bwMode="auto">
          <a:xfrm flipH="1" flipV="1">
            <a:off x="5791200" y="4038600"/>
            <a:ext cx="0" cy="1524000"/>
          </a:xfrm>
          <a:prstGeom prst="line">
            <a:avLst/>
          </a:prstGeom>
          <a:noFill/>
          <a:ln w="19050">
            <a:solidFill>
              <a:srgbClr val="99FF99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23" name="Line 7"/>
          <p:cNvSpPr>
            <a:spLocks noChangeShapeType="1"/>
          </p:cNvSpPr>
          <p:nvPr/>
        </p:nvSpPr>
        <p:spPr bwMode="auto">
          <a:xfrm flipV="1">
            <a:off x="2101851" y="1371600"/>
            <a:ext cx="0" cy="419100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24" name="Freeform 8"/>
          <p:cNvSpPr>
            <a:spLocks/>
          </p:cNvSpPr>
          <p:nvPr/>
        </p:nvSpPr>
        <p:spPr bwMode="auto">
          <a:xfrm>
            <a:off x="2508251" y="3200400"/>
            <a:ext cx="1117600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528"/>
              </a:cxn>
              <a:cxn ang="0">
                <a:pos x="528" y="528"/>
              </a:cxn>
            </a:cxnLst>
            <a:rect l="0" t="0" r="r" b="b"/>
            <a:pathLst>
              <a:path w="528" h="616">
                <a:moveTo>
                  <a:pt x="0" y="0"/>
                </a:moveTo>
                <a:cubicBezTo>
                  <a:pt x="124" y="220"/>
                  <a:pt x="248" y="440"/>
                  <a:pt x="336" y="528"/>
                </a:cubicBezTo>
                <a:cubicBezTo>
                  <a:pt x="424" y="616"/>
                  <a:pt x="476" y="572"/>
                  <a:pt x="528" y="528"/>
                </a:cubicBezTo>
              </a:path>
            </a:pathLst>
          </a:custGeom>
          <a:noFill/>
          <a:ln w="2222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25" name="Freeform 9"/>
          <p:cNvSpPr>
            <a:spLocks/>
          </p:cNvSpPr>
          <p:nvPr/>
        </p:nvSpPr>
        <p:spPr bwMode="auto">
          <a:xfrm>
            <a:off x="3625851" y="2349500"/>
            <a:ext cx="2946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912" y="152"/>
              </a:cxn>
              <a:cxn ang="0">
                <a:pos x="1392" y="152"/>
              </a:cxn>
            </a:cxnLst>
            <a:rect l="0" t="0" r="r" b="b"/>
            <a:pathLst>
              <a:path w="1392" h="1064">
                <a:moveTo>
                  <a:pt x="0" y="1064"/>
                </a:moveTo>
                <a:cubicBezTo>
                  <a:pt x="340" y="684"/>
                  <a:pt x="680" y="304"/>
                  <a:pt x="912" y="152"/>
                </a:cubicBezTo>
                <a:cubicBezTo>
                  <a:pt x="1144" y="0"/>
                  <a:pt x="1268" y="76"/>
                  <a:pt x="1392" y="152"/>
                </a:cubicBezTo>
              </a:path>
            </a:pathLst>
          </a:custGeom>
          <a:noFill/>
          <a:ln w="22225" cap="flat" cmpd="sng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26" name="Freeform 10"/>
          <p:cNvSpPr>
            <a:spLocks/>
          </p:cNvSpPr>
          <p:nvPr/>
        </p:nvSpPr>
        <p:spPr bwMode="auto">
          <a:xfrm>
            <a:off x="5353051" y="2743200"/>
            <a:ext cx="2946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912" y="152"/>
              </a:cxn>
              <a:cxn ang="0">
                <a:pos x="1392" y="152"/>
              </a:cxn>
            </a:cxnLst>
            <a:rect l="0" t="0" r="r" b="b"/>
            <a:pathLst>
              <a:path w="1392" h="1064">
                <a:moveTo>
                  <a:pt x="0" y="1064"/>
                </a:moveTo>
                <a:cubicBezTo>
                  <a:pt x="340" y="684"/>
                  <a:pt x="680" y="304"/>
                  <a:pt x="912" y="152"/>
                </a:cubicBezTo>
                <a:cubicBezTo>
                  <a:pt x="1144" y="0"/>
                  <a:pt x="1268" y="76"/>
                  <a:pt x="1392" y="152"/>
                </a:cubicBezTo>
              </a:path>
            </a:pathLst>
          </a:custGeom>
          <a:noFill/>
          <a:ln w="22225" cap="flat" cmpd="sng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27" name="Freeform 11"/>
          <p:cNvSpPr>
            <a:spLocks/>
          </p:cNvSpPr>
          <p:nvPr/>
        </p:nvSpPr>
        <p:spPr bwMode="auto">
          <a:xfrm>
            <a:off x="4235451" y="3581400"/>
            <a:ext cx="1117600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528"/>
              </a:cxn>
              <a:cxn ang="0">
                <a:pos x="528" y="528"/>
              </a:cxn>
            </a:cxnLst>
            <a:rect l="0" t="0" r="r" b="b"/>
            <a:pathLst>
              <a:path w="528" h="616">
                <a:moveTo>
                  <a:pt x="0" y="0"/>
                </a:moveTo>
                <a:cubicBezTo>
                  <a:pt x="124" y="220"/>
                  <a:pt x="248" y="440"/>
                  <a:pt x="336" y="528"/>
                </a:cubicBezTo>
                <a:cubicBezTo>
                  <a:pt x="424" y="616"/>
                  <a:pt x="476" y="572"/>
                  <a:pt x="528" y="528"/>
                </a:cubicBezTo>
              </a:path>
            </a:pathLst>
          </a:custGeom>
          <a:noFill/>
          <a:ln w="2222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28" name="Freeform 12"/>
          <p:cNvSpPr>
            <a:spLocks/>
          </p:cNvSpPr>
          <p:nvPr/>
        </p:nvSpPr>
        <p:spPr bwMode="auto">
          <a:xfrm>
            <a:off x="5861051" y="4038600"/>
            <a:ext cx="1117600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528"/>
              </a:cxn>
              <a:cxn ang="0">
                <a:pos x="528" y="528"/>
              </a:cxn>
            </a:cxnLst>
            <a:rect l="0" t="0" r="r" b="b"/>
            <a:pathLst>
              <a:path w="528" h="616">
                <a:moveTo>
                  <a:pt x="0" y="0"/>
                </a:moveTo>
                <a:cubicBezTo>
                  <a:pt x="124" y="220"/>
                  <a:pt x="248" y="440"/>
                  <a:pt x="336" y="528"/>
                </a:cubicBezTo>
                <a:cubicBezTo>
                  <a:pt x="424" y="616"/>
                  <a:pt x="476" y="572"/>
                  <a:pt x="528" y="528"/>
                </a:cubicBezTo>
              </a:path>
            </a:pathLst>
          </a:custGeom>
          <a:noFill/>
          <a:ln w="2222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29" name="Line 13"/>
          <p:cNvSpPr>
            <a:spLocks noChangeShapeType="1"/>
          </p:cNvSpPr>
          <p:nvPr/>
        </p:nvSpPr>
        <p:spPr bwMode="auto">
          <a:xfrm flipV="1">
            <a:off x="2101851" y="3581400"/>
            <a:ext cx="2063749" cy="0"/>
          </a:xfrm>
          <a:prstGeom prst="line">
            <a:avLst/>
          </a:prstGeom>
          <a:noFill/>
          <a:ln w="22225">
            <a:solidFill>
              <a:srgbClr val="00FFFF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30" name="Line 14"/>
          <p:cNvSpPr>
            <a:spLocks noChangeShapeType="1"/>
          </p:cNvSpPr>
          <p:nvPr/>
        </p:nvSpPr>
        <p:spPr bwMode="auto">
          <a:xfrm flipV="1">
            <a:off x="2101851" y="4038600"/>
            <a:ext cx="3689349" cy="0"/>
          </a:xfrm>
          <a:prstGeom prst="line">
            <a:avLst/>
          </a:prstGeom>
          <a:noFill/>
          <a:ln w="22225">
            <a:solidFill>
              <a:srgbClr val="00FFFF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31" name="Rectangle 15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r>
              <a:rPr lang="en-IE" sz="3000">
                <a:solidFill>
                  <a:schemeClr val="bg1"/>
                </a:solidFill>
                <a:latin typeface="Arial" charset="0"/>
              </a:rPr>
              <a:t>Inadequate Recovery</a:t>
            </a:r>
            <a:endParaRPr lang="en-US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4033" name="Line 17"/>
          <p:cNvSpPr>
            <a:spLocks noChangeShapeType="1"/>
          </p:cNvSpPr>
          <p:nvPr/>
        </p:nvSpPr>
        <p:spPr bwMode="auto">
          <a:xfrm>
            <a:off x="2101851" y="5562600"/>
            <a:ext cx="96520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4034" name="Rectangle 18"/>
          <p:cNvSpPr>
            <a:spLocks noChangeArrowheads="1"/>
          </p:cNvSpPr>
          <p:nvPr/>
        </p:nvSpPr>
        <p:spPr bwMode="auto">
          <a:xfrm>
            <a:off x="5454651" y="2133600"/>
            <a:ext cx="1320800" cy="609600"/>
          </a:xfrm>
          <a:prstGeom prst="rect">
            <a:avLst/>
          </a:prstGeom>
          <a:solidFill>
            <a:srgbClr val="000066"/>
          </a:solidFill>
          <a:ln w="222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35" name="Rectangle 19"/>
          <p:cNvSpPr>
            <a:spLocks noChangeArrowheads="1"/>
          </p:cNvSpPr>
          <p:nvPr/>
        </p:nvSpPr>
        <p:spPr bwMode="auto">
          <a:xfrm>
            <a:off x="7385051" y="2362200"/>
            <a:ext cx="1219200" cy="609600"/>
          </a:xfrm>
          <a:prstGeom prst="rect">
            <a:avLst/>
          </a:prstGeom>
          <a:solidFill>
            <a:srgbClr val="000066"/>
          </a:solidFill>
          <a:ln w="222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36" name="Rectangle 20"/>
          <p:cNvSpPr>
            <a:spLocks noChangeArrowheads="1"/>
          </p:cNvSpPr>
          <p:nvPr/>
        </p:nvSpPr>
        <p:spPr bwMode="auto">
          <a:xfrm>
            <a:off x="8807451" y="3276600"/>
            <a:ext cx="1320800" cy="609600"/>
          </a:xfrm>
          <a:prstGeom prst="rect">
            <a:avLst/>
          </a:prstGeom>
          <a:solidFill>
            <a:srgbClr val="000066"/>
          </a:solidFill>
          <a:ln w="222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2487084" y="4278313"/>
            <a:ext cx="971741" cy="307777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Arial" charset="0"/>
              </a:rPr>
              <a:t>Session 1</a:t>
            </a:r>
            <a:endParaRPr lang="en-US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4038" name="Text Box 22"/>
          <p:cNvSpPr txBox="1">
            <a:spLocks noChangeArrowheads="1"/>
          </p:cNvSpPr>
          <p:nvPr/>
        </p:nvSpPr>
        <p:spPr bwMode="auto">
          <a:xfrm>
            <a:off x="4438651" y="4572000"/>
            <a:ext cx="971741" cy="307777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Arial" charset="0"/>
              </a:rPr>
              <a:t>Session 2</a:t>
            </a:r>
            <a:endParaRPr lang="en-US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4039" name="Text Box 23"/>
          <p:cNvSpPr txBox="1">
            <a:spLocks noChangeArrowheads="1"/>
          </p:cNvSpPr>
          <p:nvPr/>
        </p:nvSpPr>
        <p:spPr bwMode="auto">
          <a:xfrm>
            <a:off x="6064251" y="5029200"/>
            <a:ext cx="971741" cy="307777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Arial" charset="0"/>
              </a:rPr>
              <a:t>Session 3</a:t>
            </a:r>
            <a:endParaRPr lang="en-US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4040" name="Text Box 24"/>
          <p:cNvSpPr txBox="1">
            <a:spLocks noChangeArrowheads="1"/>
          </p:cNvSpPr>
          <p:nvPr/>
        </p:nvSpPr>
        <p:spPr bwMode="auto">
          <a:xfrm rot="-5400000">
            <a:off x="410369" y="3176736"/>
            <a:ext cx="2024062" cy="46166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charset="0"/>
              </a:rPr>
              <a:t>Fitness Level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4041" name="Text Box 25"/>
          <p:cNvSpPr txBox="1">
            <a:spLocks noChangeArrowheads="1"/>
          </p:cNvSpPr>
          <p:nvPr/>
        </p:nvSpPr>
        <p:spPr bwMode="auto">
          <a:xfrm>
            <a:off x="5454652" y="571500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Arial" charset="0"/>
              </a:rPr>
              <a:t>Days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40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4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1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40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1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animBg="1"/>
      <p:bldP spid="214019" grpId="0" animBg="1"/>
      <p:bldP spid="214020" grpId="0" animBg="1"/>
      <p:bldP spid="214021" grpId="0" animBg="1"/>
      <p:bldP spid="214022" grpId="0" animBg="1"/>
      <p:bldP spid="214023" grpId="0" animBg="1"/>
      <p:bldP spid="214024" grpId="0" animBg="1"/>
      <p:bldP spid="214025" grpId="0" animBg="1"/>
      <p:bldP spid="214026" grpId="0" animBg="1"/>
      <p:bldP spid="214027" grpId="0" animBg="1"/>
      <p:bldP spid="214028" grpId="0" animBg="1"/>
      <p:bldP spid="214029" grpId="0" animBg="1"/>
      <p:bldP spid="214030" grpId="0" animBg="1"/>
      <p:bldP spid="214033" grpId="0" animBg="1"/>
      <p:bldP spid="214037" grpId="0" autoUpdateAnimBg="0"/>
      <p:bldP spid="214038" grpId="0" autoUpdateAnimBg="0"/>
      <p:bldP spid="214039" grpId="0" autoUpdateAnimBg="0"/>
      <p:bldP spid="214040" grpId="0" autoUpdateAnimBg="0"/>
      <p:bldP spid="21404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Freeform 2"/>
          <p:cNvSpPr>
            <a:spLocks/>
          </p:cNvSpPr>
          <p:nvPr/>
        </p:nvSpPr>
        <p:spPr bwMode="auto">
          <a:xfrm>
            <a:off x="2508252" y="3721100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rgbClr val="A5002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3" name="Freeform 3"/>
          <p:cNvSpPr>
            <a:spLocks/>
          </p:cNvSpPr>
          <p:nvPr/>
        </p:nvSpPr>
        <p:spPr bwMode="auto">
          <a:xfrm>
            <a:off x="5638801" y="3151188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rgbClr val="FF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4" name="Freeform 4"/>
          <p:cNvSpPr>
            <a:spLocks/>
          </p:cNvSpPr>
          <p:nvPr/>
        </p:nvSpPr>
        <p:spPr bwMode="auto">
          <a:xfrm>
            <a:off x="8758768" y="2581275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 flipV="1">
            <a:off x="2506134" y="2590800"/>
            <a:ext cx="928370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2506133" y="4076700"/>
            <a:ext cx="0" cy="3429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7" name="Line 7"/>
          <p:cNvSpPr>
            <a:spLocks noChangeShapeType="1"/>
          </p:cNvSpPr>
          <p:nvPr/>
        </p:nvSpPr>
        <p:spPr bwMode="auto">
          <a:xfrm>
            <a:off x="5147733" y="3406775"/>
            <a:ext cx="0" cy="3429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8" name="Line 8"/>
          <p:cNvSpPr>
            <a:spLocks noChangeShapeType="1"/>
          </p:cNvSpPr>
          <p:nvPr/>
        </p:nvSpPr>
        <p:spPr bwMode="auto">
          <a:xfrm>
            <a:off x="8335433" y="2971800"/>
            <a:ext cx="0" cy="2286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49" name="Rectangle 9"/>
          <p:cNvSpPr>
            <a:spLocks noChangeArrowheads="1"/>
          </p:cNvSpPr>
          <p:nvPr/>
        </p:nvSpPr>
        <p:spPr bwMode="auto">
          <a:xfrm>
            <a:off x="7112000" y="4267201"/>
            <a:ext cx="262123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>
                <a:solidFill>
                  <a:schemeClr val="tx1"/>
                </a:solidFill>
                <a:latin typeface="Arial" charset="0"/>
              </a:rPr>
              <a:t>Current Fitness Level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50" name="Line 10"/>
          <p:cNvSpPr>
            <a:spLocks noChangeShapeType="1"/>
          </p:cNvSpPr>
          <p:nvPr/>
        </p:nvSpPr>
        <p:spPr bwMode="auto">
          <a:xfrm flipV="1">
            <a:off x="1693333" y="1828800"/>
            <a:ext cx="0" cy="441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51" name="Rectangle 11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r>
              <a:rPr lang="en-IE" sz="3000">
                <a:solidFill>
                  <a:schemeClr val="bg1"/>
                </a:solidFill>
                <a:latin typeface="Arial" charset="0"/>
              </a:rPr>
              <a:t>Progression</a:t>
            </a:r>
            <a:endParaRPr lang="en-US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53" name="Text Box 13"/>
          <p:cNvSpPr txBox="1">
            <a:spLocks noChangeArrowheads="1"/>
          </p:cNvSpPr>
          <p:nvPr/>
        </p:nvSpPr>
        <p:spPr bwMode="auto">
          <a:xfrm>
            <a:off x="1794933" y="3733800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Session 1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4334933" y="3062288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Session 2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7564967" y="2681288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Session 3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 rot="-5400000">
            <a:off x="-218016" y="3152745"/>
            <a:ext cx="1981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>
                <a:solidFill>
                  <a:schemeClr val="tx1"/>
                </a:solidFill>
                <a:latin typeface="Arial" charset="0"/>
              </a:rPr>
              <a:t>Fitness Level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flipV="1">
            <a:off x="1731434" y="2667000"/>
            <a:ext cx="9690100" cy="0"/>
          </a:xfrm>
          <a:prstGeom prst="line">
            <a:avLst/>
          </a:prstGeom>
          <a:noFill/>
          <a:ln w="20320">
            <a:solidFill>
              <a:srgbClr val="CC0066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58" name="Line 18"/>
          <p:cNvSpPr>
            <a:spLocks noChangeShapeType="1"/>
          </p:cNvSpPr>
          <p:nvPr/>
        </p:nvSpPr>
        <p:spPr bwMode="auto">
          <a:xfrm>
            <a:off x="1731433" y="4419600"/>
            <a:ext cx="5080000" cy="0"/>
          </a:xfrm>
          <a:prstGeom prst="line">
            <a:avLst/>
          </a:prstGeom>
          <a:noFill/>
          <a:ln w="20320">
            <a:solidFill>
              <a:schemeClr val="tx1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V="1">
            <a:off x="1422400" y="2743200"/>
            <a:ext cx="0" cy="1600200"/>
          </a:xfrm>
          <a:prstGeom prst="line">
            <a:avLst/>
          </a:prstGeom>
          <a:noFill/>
          <a:ln w="19685">
            <a:solidFill>
              <a:srgbClr val="0000FF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5060" name="Text Box 20"/>
          <p:cNvSpPr txBox="1">
            <a:spLocks noChangeArrowheads="1"/>
          </p:cNvSpPr>
          <p:nvPr/>
        </p:nvSpPr>
        <p:spPr bwMode="auto">
          <a:xfrm>
            <a:off x="1219200" y="4343401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>
                <a:solidFill>
                  <a:schemeClr val="tx1"/>
                </a:solidFill>
                <a:latin typeface="Arial" charset="0"/>
              </a:rPr>
              <a:t>A</a:t>
            </a: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61" name="Text Box 21"/>
          <p:cNvSpPr txBox="1">
            <a:spLocks noChangeArrowheads="1"/>
          </p:cNvSpPr>
          <p:nvPr/>
        </p:nvSpPr>
        <p:spPr bwMode="auto">
          <a:xfrm>
            <a:off x="1219200" y="2438401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>
                <a:solidFill>
                  <a:schemeClr val="tx1"/>
                </a:solidFill>
                <a:latin typeface="Arial" charset="0"/>
              </a:rPr>
              <a:t>B</a:t>
            </a: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animBg="1"/>
      <p:bldP spid="215043" grpId="0" animBg="1"/>
      <p:bldP spid="215044" grpId="0" animBg="1"/>
      <p:bldP spid="215045" grpId="0" animBg="1"/>
      <p:bldP spid="215046" grpId="0" animBg="1"/>
      <p:bldP spid="215047" grpId="0" animBg="1"/>
      <p:bldP spid="215048" grpId="0" animBg="1"/>
      <p:bldP spid="215049" grpId="0" autoUpdateAnimBg="0"/>
      <p:bldP spid="215050" grpId="0" animBg="1"/>
      <p:bldP spid="215053" grpId="0" autoUpdateAnimBg="0"/>
      <p:bldP spid="215054" grpId="0" autoUpdateAnimBg="0"/>
      <p:bldP spid="215055" grpId="0" autoUpdateAnimBg="0"/>
      <p:bldP spid="215056" grpId="0" autoUpdateAnimBg="0"/>
      <p:bldP spid="215057" grpId="0" animBg="1"/>
      <p:bldP spid="215058" grpId="0" animBg="1"/>
      <p:bldP spid="215059" grpId="0" animBg="1"/>
      <p:bldP spid="215060" grpId="0" autoUpdateAnimBg="0"/>
      <p:bldP spid="2150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Line 2"/>
          <p:cNvSpPr>
            <a:spLocks noChangeShapeType="1"/>
          </p:cNvSpPr>
          <p:nvPr/>
        </p:nvSpPr>
        <p:spPr bwMode="auto">
          <a:xfrm flipV="1">
            <a:off x="2641600" y="3771900"/>
            <a:ext cx="8128000" cy="0"/>
          </a:xfrm>
          <a:prstGeom prst="line">
            <a:avLst/>
          </a:prstGeom>
          <a:noFill/>
          <a:ln w="19050">
            <a:solidFill>
              <a:srgbClr val="CC0066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540000" y="12192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68" name="Freeform 4"/>
          <p:cNvSpPr>
            <a:spLocks/>
          </p:cNvSpPr>
          <p:nvPr/>
        </p:nvSpPr>
        <p:spPr bwMode="auto">
          <a:xfrm>
            <a:off x="2540000" y="3695700"/>
            <a:ext cx="2540000" cy="1333500"/>
          </a:xfrm>
          <a:custGeom>
            <a:avLst/>
            <a:gdLst/>
            <a:ahLst/>
            <a:cxnLst>
              <a:cxn ang="0">
                <a:pos x="0" y="400"/>
              </a:cxn>
              <a:cxn ang="0">
                <a:pos x="528" y="64"/>
              </a:cxn>
              <a:cxn ang="0">
                <a:pos x="1440" y="784"/>
              </a:cxn>
              <a:cxn ang="0">
                <a:pos x="2016" y="400"/>
              </a:cxn>
            </a:cxnLst>
            <a:rect l="0" t="0" r="r" b="b"/>
            <a:pathLst>
              <a:path w="2016" h="840">
                <a:moveTo>
                  <a:pt x="0" y="400"/>
                </a:moveTo>
                <a:cubicBezTo>
                  <a:pt x="144" y="200"/>
                  <a:pt x="288" y="0"/>
                  <a:pt x="528" y="64"/>
                </a:cubicBezTo>
                <a:cubicBezTo>
                  <a:pt x="768" y="128"/>
                  <a:pt x="1192" y="728"/>
                  <a:pt x="1440" y="784"/>
                </a:cubicBezTo>
                <a:cubicBezTo>
                  <a:pt x="1688" y="840"/>
                  <a:pt x="1852" y="620"/>
                  <a:pt x="2016" y="400"/>
                </a:cubicBezTo>
              </a:path>
            </a:pathLst>
          </a:custGeom>
          <a:noFill/>
          <a:ln w="254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69" name="Freeform 5"/>
          <p:cNvSpPr>
            <a:spLocks/>
          </p:cNvSpPr>
          <p:nvPr/>
        </p:nvSpPr>
        <p:spPr bwMode="auto">
          <a:xfrm>
            <a:off x="5080000" y="3695700"/>
            <a:ext cx="2540000" cy="1333500"/>
          </a:xfrm>
          <a:custGeom>
            <a:avLst/>
            <a:gdLst/>
            <a:ahLst/>
            <a:cxnLst>
              <a:cxn ang="0">
                <a:pos x="0" y="400"/>
              </a:cxn>
              <a:cxn ang="0">
                <a:pos x="528" y="64"/>
              </a:cxn>
              <a:cxn ang="0">
                <a:pos x="1440" y="784"/>
              </a:cxn>
              <a:cxn ang="0">
                <a:pos x="2016" y="400"/>
              </a:cxn>
            </a:cxnLst>
            <a:rect l="0" t="0" r="r" b="b"/>
            <a:pathLst>
              <a:path w="2016" h="840">
                <a:moveTo>
                  <a:pt x="0" y="400"/>
                </a:moveTo>
                <a:cubicBezTo>
                  <a:pt x="144" y="200"/>
                  <a:pt x="288" y="0"/>
                  <a:pt x="528" y="64"/>
                </a:cubicBezTo>
                <a:cubicBezTo>
                  <a:pt x="768" y="128"/>
                  <a:pt x="1192" y="728"/>
                  <a:pt x="1440" y="784"/>
                </a:cubicBezTo>
                <a:cubicBezTo>
                  <a:pt x="1688" y="840"/>
                  <a:pt x="1852" y="620"/>
                  <a:pt x="2016" y="400"/>
                </a:cubicBezTo>
              </a:path>
            </a:pathLst>
          </a:custGeom>
          <a:noFill/>
          <a:ln w="25400" cmpd="sng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0" name="Freeform 6"/>
          <p:cNvSpPr>
            <a:spLocks/>
          </p:cNvSpPr>
          <p:nvPr/>
        </p:nvSpPr>
        <p:spPr bwMode="auto">
          <a:xfrm>
            <a:off x="7620000" y="3695700"/>
            <a:ext cx="2540000" cy="1333500"/>
          </a:xfrm>
          <a:custGeom>
            <a:avLst/>
            <a:gdLst/>
            <a:ahLst/>
            <a:cxnLst>
              <a:cxn ang="0">
                <a:pos x="0" y="400"/>
              </a:cxn>
              <a:cxn ang="0">
                <a:pos x="528" y="64"/>
              </a:cxn>
              <a:cxn ang="0">
                <a:pos x="1440" y="784"/>
              </a:cxn>
              <a:cxn ang="0">
                <a:pos x="2016" y="400"/>
              </a:cxn>
            </a:cxnLst>
            <a:rect l="0" t="0" r="r" b="b"/>
            <a:pathLst>
              <a:path w="2016" h="840">
                <a:moveTo>
                  <a:pt x="0" y="400"/>
                </a:moveTo>
                <a:cubicBezTo>
                  <a:pt x="144" y="200"/>
                  <a:pt x="288" y="0"/>
                  <a:pt x="528" y="64"/>
                </a:cubicBezTo>
                <a:cubicBezTo>
                  <a:pt x="768" y="128"/>
                  <a:pt x="1192" y="728"/>
                  <a:pt x="1440" y="784"/>
                </a:cubicBezTo>
                <a:cubicBezTo>
                  <a:pt x="1688" y="840"/>
                  <a:pt x="1852" y="620"/>
                  <a:pt x="2016" y="400"/>
                </a:cubicBezTo>
              </a:path>
            </a:pathLst>
          </a:custGeom>
          <a:noFill/>
          <a:ln w="25400" cmpd="sng">
            <a:solidFill>
              <a:srgbClr val="66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1" name="Line 7"/>
          <p:cNvSpPr>
            <a:spLocks noChangeShapeType="1"/>
          </p:cNvSpPr>
          <p:nvPr/>
        </p:nvSpPr>
        <p:spPr bwMode="auto">
          <a:xfrm flipV="1">
            <a:off x="2540000" y="4991100"/>
            <a:ext cx="8128000" cy="0"/>
          </a:xfrm>
          <a:prstGeom prst="line">
            <a:avLst/>
          </a:prstGeom>
          <a:noFill/>
          <a:ln w="9525">
            <a:solidFill>
              <a:srgbClr val="CC0066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r>
              <a:rPr lang="en-IE" sz="3000">
                <a:solidFill>
                  <a:schemeClr val="bg1"/>
                </a:solidFill>
                <a:latin typeface="Arial" charset="0"/>
              </a:rPr>
              <a:t>Current Practice</a:t>
            </a:r>
            <a:endParaRPr lang="en-US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>
            <a:off x="10566400" y="38481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5" name="Text Box 11"/>
          <p:cNvSpPr txBox="1">
            <a:spLocks noChangeArrowheads="1"/>
          </p:cNvSpPr>
          <p:nvPr/>
        </p:nvSpPr>
        <p:spPr bwMode="auto">
          <a:xfrm rot="-5400000">
            <a:off x="1443538" y="3343424"/>
            <a:ext cx="1176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tx1"/>
                </a:solidFill>
                <a:latin typeface="Arial" charset="0"/>
              </a:rPr>
              <a:t>Fitness</a:t>
            </a:r>
            <a:endParaRPr lang="en-US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6076" name="Line 12"/>
          <p:cNvSpPr>
            <a:spLocks noChangeShapeType="1"/>
          </p:cNvSpPr>
          <p:nvPr/>
        </p:nvSpPr>
        <p:spPr bwMode="auto">
          <a:xfrm>
            <a:off x="2540000" y="6096000"/>
            <a:ext cx="873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5994401" y="6172200"/>
            <a:ext cx="190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tx1"/>
                </a:solidFill>
                <a:latin typeface="Arial" charset="0"/>
              </a:rPr>
              <a:t>Time (years)</a:t>
            </a:r>
            <a:endParaRPr lang="en-US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6078" name="Line 14"/>
          <p:cNvSpPr>
            <a:spLocks noChangeShapeType="1"/>
          </p:cNvSpPr>
          <p:nvPr/>
        </p:nvSpPr>
        <p:spPr bwMode="auto">
          <a:xfrm flipV="1">
            <a:off x="2540000" y="1676400"/>
            <a:ext cx="89408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2616200" y="4381501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Year 1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6080" name="Text Box 16"/>
          <p:cNvSpPr txBox="1">
            <a:spLocks noChangeArrowheads="1"/>
          </p:cNvSpPr>
          <p:nvPr/>
        </p:nvSpPr>
        <p:spPr bwMode="auto">
          <a:xfrm>
            <a:off x="5257800" y="4381501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Year 2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6081" name="Text Box 17"/>
          <p:cNvSpPr txBox="1">
            <a:spLocks noChangeArrowheads="1"/>
          </p:cNvSpPr>
          <p:nvPr/>
        </p:nvSpPr>
        <p:spPr bwMode="auto">
          <a:xfrm>
            <a:off x="7823200" y="4381501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Arial" charset="0"/>
              </a:rPr>
              <a:t>Year 3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6082" name="Line 18"/>
          <p:cNvSpPr>
            <a:spLocks noChangeShapeType="1"/>
          </p:cNvSpPr>
          <p:nvPr/>
        </p:nvSpPr>
        <p:spPr bwMode="auto">
          <a:xfrm flipV="1">
            <a:off x="2540000" y="2133600"/>
            <a:ext cx="89408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 animBg="1"/>
      <p:bldP spid="216068" grpId="0" animBg="1"/>
      <p:bldP spid="216069" grpId="0" animBg="1"/>
      <p:bldP spid="216070" grpId="0" animBg="1"/>
      <p:bldP spid="216071" grpId="0" animBg="1"/>
      <p:bldP spid="216074" grpId="0" animBg="1"/>
      <p:bldP spid="216078" grpId="0" animBg="1"/>
      <p:bldP spid="216079" grpId="0" autoUpdateAnimBg="0"/>
      <p:bldP spid="216080" grpId="0" autoUpdateAnimBg="0"/>
      <p:bldP spid="216081" grpId="0" autoUpdateAnimBg="0"/>
      <p:bldP spid="2160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Freeform 2"/>
          <p:cNvSpPr>
            <a:spLocks/>
          </p:cNvSpPr>
          <p:nvPr/>
        </p:nvSpPr>
        <p:spPr bwMode="auto">
          <a:xfrm>
            <a:off x="2508252" y="3721100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rgbClr val="A5002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15" name="Freeform 3"/>
          <p:cNvSpPr>
            <a:spLocks/>
          </p:cNvSpPr>
          <p:nvPr/>
        </p:nvSpPr>
        <p:spPr bwMode="auto">
          <a:xfrm>
            <a:off x="5638801" y="3151188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rgbClr val="FF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16" name="Freeform 4"/>
          <p:cNvSpPr>
            <a:spLocks/>
          </p:cNvSpPr>
          <p:nvPr/>
        </p:nvSpPr>
        <p:spPr bwMode="auto">
          <a:xfrm>
            <a:off x="8758768" y="2581275"/>
            <a:ext cx="3128433" cy="1231900"/>
          </a:xfrm>
          <a:custGeom>
            <a:avLst/>
            <a:gdLst/>
            <a:ahLst/>
            <a:cxnLst>
              <a:cxn ang="0">
                <a:pos x="0" y="455"/>
              </a:cxn>
              <a:cxn ang="0">
                <a:pos x="422" y="717"/>
              </a:cxn>
              <a:cxn ang="0">
                <a:pos x="1088" y="103"/>
              </a:cxn>
              <a:cxn ang="0">
                <a:pos x="1478" y="97"/>
              </a:cxn>
            </a:cxnLst>
            <a:rect l="0" t="0" r="r" b="b"/>
            <a:pathLst>
              <a:path w="1478" h="776">
                <a:moveTo>
                  <a:pt x="0" y="455"/>
                </a:moveTo>
                <a:cubicBezTo>
                  <a:pt x="120" y="615"/>
                  <a:pt x="241" y="776"/>
                  <a:pt x="422" y="717"/>
                </a:cubicBezTo>
                <a:cubicBezTo>
                  <a:pt x="603" y="658"/>
                  <a:pt x="912" y="206"/>
                  <a:pt x="1088" y="103"/>
                </a:cubicBezTo>
                <a:cubicBezTo>
                  <a:pt x="1264" y="0"/>
                  <a:pt x="1371" y="48"/>
                  <a:pt x="1478" y="97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17" name="Line 5"/>
          <p:cNvSpPr>
            <a:spLocks noChangeShapeType="1"/>
          </p:cNvSpPr>
          <p:nvPr/>
        </p:nvSpPr>
        <p:spPr bwMode="auto">
          <a:xfrm flipV="1">
            <a:off x="2908301" y="2514600"/>
            <a:ext cx="928370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>
            <a:off x="6299200" y="3962400"/>
            <a:ext cx="0" cy="3429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>
            <a:off x="9448800" y="3505200"/>
            <a:ext cx="0" cy="2286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6908800" y="4648201"/>
            <a:ext cx="3251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000">
                <a:solidFill>
                  <a:schemeClr val="tx1"/>
                </a:solidFill>
                <a:latin typeface="Arial" charset="0"/>
              </a:rPr>
              <a:t>Fitness </a:t>
            </a:r>
            <a:r>
              <a:rPr lang="en-IE" sz="2000">
                <a:solidFill>
                  <a:schemeClr val="tx1"/>
                </a:solidFill>
                <a:latin typeface="Arial" charset="0"/>
              </a:rPr>
              <a:t>l</a:t>
            </a:r>
            <a:r>
              <a:rPr lang="en-GB" sz="2000">
                <a:solidFill>
                  <a:schemeClr val="tx1"/>
                </a:solidFill>
                <a:latin typeface="Arial" charset="0"/>
              </a:rPr>
              <a:t>evel</a:t>
            </a:r>
            <a:r>
              <a:rPr lang="en-IE" sz="2000">
                <a:solidFill>
                  <a:schemeClr val="tx1"/>
                </a:solidFill>
                <a:latin typeface="Arial" charset="0"/>
              </a:rPr>
              <a:t> at the start of year 1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21" name="Line 9"/>
          <p:cNvSpPr>
            <a:spLocks noChangeShapeType="1"/>
          </p:cNvSpPr>
          <p:nvPr/>
        </p:nvSpPr>
        <p:spPr bwMode="auto">
          <a:xfrm flipV="1">
            <a:off x="1693333" y="1828800"/>
            <a:ext cx="0" cy="441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r>
              <a:rPr lang="en-IE" sz="3000">
                <a:solidFill>
                  <a:schemeClr val="bg1"/>
                </a:solidFill>
                <a:latin typeface="Arial" charset="0"/>
              </a:rPr>
              <a:t>Yearly Progression</a:t>
            </a:r>
            <a:endParaRPr lang="en-US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2540000" y="3733800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E" sz="1800">
                <a:solidFill>
                  <a:schemeClr val="tx1"/>
                </a:solidFill>
                <a:latin typeface="Arial" charset="0"/>
              </a:rPr>
              <a:t>Year</a:t>
            </a:r>
            <a:r>
              <a:rPr lang="en-GB" sz="1800">
                <a:solidFill>
                  <a:schemeClr val="tx1"/>
                </a:solidFill>
                <a:latin typeface="Arial" charset="0"/>
              </a:rPr>
              <a:t> 1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25" name="Text Box 13"/>
          <p:cNvSpPr txBox="1">
            <a:spLocks noChangeArrowheads="1"/>
          </p:cNvSpPr>
          <p:nvPr/>
        </p:nvSpPr>
        <p:spPr bwMode="auto">
          <a:xfrm>
            <a:off x="5791200" y="3581401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E" sz="1800">
                <a:solidFill>
                  <a:schemeClr val="tx1"/>
                </a:solidFill>
                <a:latin typeface="Arial" charset="0"/>
              </a:rPr>
              <a:t>Year</a:t>
            </a:r>
            <a:r>
              <a:rPr lang="en-GB" sz="1800">
                <a:solidFill>
                  <a:schemeClr val="tx1"/>
                </a:solidFill>
                <a:latin typeface="Arial" charset="0"/>
              </a:rPr>
              <a:t> 2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8940800" y="3124201"/>
            <a:ext cx="843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E" sz="1800">
                <a:solidFill>
                  <a:schemeClr val="tx1"/>
                </a:solidFill>
                <a:latin typeface="Arial" charset="0"/>
              </a:rPr>
              <a:t>Year</a:t>
            </a:r>
            <a:r>
              <a:rPr lang="en-GB" sz="1800">
                <a:solidFill>
                  <a:schemeClr val="tx1"/>
                </a:solidFill>
                <a:latin typeface="Arial" charset="0"/>
              </a:rPr>
              <a:t> 3</a:t>
            </a: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27" name="Text Box 15"/>
          <p:cNvSpPr txBox="1">
            <a:spLocks noChangeArrowheads="1"/>
          </p:cNvSpPr>
          <p:nvPr/>
        </p:nvSpPr>
        <p:spPr bwMode="auto">
          <a:xfrm rot="-5400000">
            <a:off x="65617" y="3533744"/>
            <a:ext cx="1981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>
                <a:solidFill>
                  <a:schemeClr val="tx1"/>
                </a:solidFill>
                <a:latin typeface="Arial" charset="0"/>
              </a:rPr>
              <a:t>Fitness Level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28" name="Line 16"/>
          <p:cNvSpPr>
            <a:spLocks noChangeShapeType="1"/>
          </p:cNvSpPr>
          <p:nvPr/>
        </p:nvSpPr>
        <p:spPr bwMode="auto">
          <a:xfrm flipV="1">
            <a:off x="1731434" y="2667000"/>
            <a:ext cx="9690100" cy="0"/>
          </a:xfrm>
          <a:prstGeom prst="line">
            <a:avLst/>
          </a:prstGeom>
          <a:noFill/>
          <a:ln w="20320">
            <a:solidFill>
              <a:srgbClr val="CC0066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>
            <a:off x="1727200" y="4953000"/>
            <a:ext cx="5080000" cy="0"/>
          </a:xfrm>
          <a:prstGeom prst="line">
            <a:avLst/>
          </a:prstGeom>
          <a:noFill/>
          <a:ln w="20320">
            <a:solidFill>
              <a:schemeClr val="tx1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30" name="Line 18"/>
          <p:cNvSpPr>
            <a:spLocks noChangeShapeType="1"/>
          </p:cNvSpPr>
          <p:nvPr/>
        </p:nvSpPr>
        <p:spPr bwMode="auto">
          <a:xfrm flipV="1">
            <a:off x="1422400" y="2743200"/>
            <a:ext cx="0" cy="1981200"/>
          </a:xfrm>
          <a:prstGeom prst="line">
            <a:avLst/>
          </a:prstGeom>
          <a:noFill/>
          <a:ln w="19685">
            <a:solidFill>
              <a:srgbClr val="0000FF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218131" name="Text Box 19"/>
          <p:cNvSpPr txBox="1">
            <a:spLocks noChangeArrowheads="1"/>
          </p:cNvSpPr>
          <p:nvPr/>
        </p:nvSpPr>
        <p:spPr bwMode="auto">
          <a:xfrm>
            <a:off x="1219200" y="4738688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>
                <a:solidFill>
                  <a:schemeClr val="tx1"/>
                </a:solidFill>
                <a:latin typeface="Arial" charset="0"/>
              </a:rPr>
              <a:t>A</a:t>
            </a: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32" name="Text Box 20"/>
          <p:cNvSpPr txBox="1">
            <a:spLocks noChangeArrowheads="1"/>
          </p:cNvSpPr>
          <p:nvPr/>
        </p:nvSpPr>
        <p:spPr bwMode="auto">
          <a:xfrm>
            <a:off x="1219200" y="2438401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>
                <a:solidFill>
                  <a:schemeClr val="tx1"/>
                </a:solidFill>
                <a:latin typeface="Arial" charset="0"/>
              </a:rPr>
              <a:t>B</a:t>
            </a: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8133" name="Line 21"/>
          <p:cNvSpPr>
            <a:spLocks noChangeShapeType="1"/>
          </p:cNvSpPr>
          <p:nvPr/>
        </p:nvSpPr>
        <p:spPr bwMode="auto">
          <a:xfrm flipV="1">
            <a:off x="1727201" y="3200400"/>
            <a:ext cx="9690100" cy="0"/>
          </a:xfrm>
          <a:prstGeom prst="line">
            <a:avLst/>
          </a:prstGeom>
          <a:noFill/>
          <a:ln w="20320">
            <a:solidFill>
              <a:srgbClr val="CC0066"/>
            </a:solidFill>
            <a:prstDash val="sysDot"/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34" name="Rectangle 22"/>
          <p:cNvSpPr>
            <a:spLocks noChangeArrowheads="1"/>
          </p:cNvSpPr>
          <p:nvPr/>
        </p:nvSpPr>
        <p:spPr bwMode="auto">
          <a:xfrm>
            <a:off x="2133600" y="4343400"/>
            <a:ext cx="1016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18135" name="Line 23"/>
          <p:cNvSpPr>
            <a:spLocks noChangeShapeType="1"/>
          </p:cNvSpPr>
          <p:nvPr/>
        </p:nvSpPr>
        <p:spPr bwMode="auto">
          <a:xfrm>
            <a:off x="3149600" y="4191000"/>
            <a:ext cx="0" cy="7239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1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8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8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1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 animBg="1"/>
      <p:bldP spid="218115" grpId="0" animBg="1"/>
      <p:bldP spid="218116" grpId="0" animBg="1"/>
      <p:bldP spid="218117" grpId="0" animBg="1"/>
      <p:bldP spid="218118" grpId="0" animBg="1"/>
      <p:bldP spid="218119" grpId="0" animBg="1"/>
      <p:bldP spid="218120" grpId="0" autoUpdateAnimBg="0"/>
      <p:bldP spid="218121" grpId="0" animBg="1"/>
      <p:bldP spid="218124" grpId="0" autoUpdateAnimBg="0"/>
      <p:bldP spid="218125" grpId="0" autoUpdateAnimBg="0"/>
      <p:bldP spid="218126" grpId="0" autoUpdateAnimBg="0"/>
      <p:bldP spid="218127" grpId="0" autoUpdateAnimBg="0"/>
      <p:bldP spid="218128" grpId="0" animBg="1"/>
      <p:bldP spid="218129" grpId="0" animBg="1"/>
      <p:bldP spid="218130" grpId="0" animBg="1"/>
      <p:bldP spid="218131" grpId="0" autoUpdateAnimBg="0"/>
      <p:bldP spid="218132" grpId="0" autoUpdateAnimBg="0"/>
      <p:bldP spid="218133" grpId="0" animBg="1"/>
      <p:bldP spid="2181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0926" y="207264"/>
            <a:ext cx="5547360" cy="914400"/>
          </a:xfrm>
          <a:solidFill>
            <a:srgbClr val="FFFF00"/>
          </a:solidFill>
        </p:spPr>
        <p:txBody>
          <a:bodyPr/>
          <a:lstStyle/>
          <a:p>
            <a:r>
              <a:rPr lang="en-IE" dirty="0" smtClean="0"/>
              <a:t>One Size does not fit all</a:t>
            </a:r>
            <a:endParaRPr lang="en-GB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362857" y="1317626"/>
            <a:ext cx="11321143" cy="4351338"/>
          </a:xfrm>
        </p:spPr>
        <p:txBody>
          <a:bodyPr/>
          <a:lstStyle/>
          <a:p>
            <a:r>
              <a:rPr lang="en-IE" dirty="0" smtClean="0"/>
              <a:t>Training has to be individualised </a:t>
            </a:r>
            <a:r>
              <a:rPr lang="en-IE" i="1" dirty="0" smtClean="0"/>
              <a:t>.... To some extent</a:t>
            </a:r>
            <a:endParaRPr lang="en-IE" dirty="0"/>
          </a:p>
          <a:p>
            <a:r>
              <a:rPr lang="en-IE" dirty="0" smtClean="0"/>
              <a:t>Light  Fit player &amp; Heavy  “not so fit” player  doing same runs,</a:t>
            </a:r>
            <a:br>
              <a:rPr lang="en-IE" dirty="0" smtClean="0"/>
            </a:br>
            <a:r>
              <a:rPr lang="en-IE" dirty="0" smtClean="0"/>
              <a:t>- with fit player leaving other player a mile behind ALWAYS.</a:t>
            </a:r>
            <a:endParaRPr lang="en-IE" dirty="0"/>
          </a:p>
          <a:p>
            <a:r>
              <a:rPr lang="en-IE" dirty="0" smtClean="0">
                <a:solidFill>
                  <a:srgbClr val="FF0000"/>
                </a:solidFill>
              </a:rPr>
              <a:t>Not good for either player-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                                                -Fit player not being challenged</a:t>
            </a:r>
            <a:br>
              <a:rPr lang="en-IE" dirty="0" smtClean="0"/>
            </a:br>
            <a:r>
              <a:rPr lang="en-IE" dirty="0" smtClean="0"/>
              <a:t>                                                          -Unfit player feeling .....useless!</a:t>
            </a:r>
          </a:p>
          <a:p>
            <a:r>
              <a:rPr lang="en-IE" dirty="0" smtClean="0"/>
              <a:t>Train at a pace that extends you .... Not kills you</a:t>
            </a:r>
          </a:p>
          <a:p>
            <a:r>
              <a:rPr lang="en-IE" dirty="0" smtClean="0"/>
              <a:t>Allow sufficient recovery so that you are not “fatigued” commencing the next session</a:t>
            </a:r>
            <a:endParaRPr lang="en-GB" dirty="0"/>
          </a:p>
        </p:txBody>
      </p:sp>
      <p:pic>
        <p:nvPicPr>
          <p:cNvPr id="29082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" y="0"/>
            <a:ext cx="996951" cy="1219200"/>
          </a:xfrm>
          <a:prstGeom prst="rect">
            <a:avLst/>
          </a:prstGeom>
          <a:noFill/>
        </p:spPr>
      </p:pic>
      <p:pic>
        <p:nvPicPr>
          <p:cNvPr id="29082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50025" y="158496"/>
            <a:ext cx="999067" cy="1219200"/>
          </a:xfrm>
          <a:prstGeom prst="rect">
            <a:avLst/>
          </a:prstGeom>
          <a:noFill/>
        </p:spPr>
      </p:pic>
      <p:pic>
        <p:nvPicPr>
          <p:cNvPr id="29082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66400" y="5635172"/>
            <a:ext cx="1422400" cy="995363"/>
          </a:xfrm>
          <a:prstGeom prst="rect">
            <a:avLst/>
          </a:prstGeom>
          <a:noFill/>
        </p:spPr>
      </p:pic>
      <p:pic>
        <p:nvPicPr>
          <p:cNvPr id="29082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8343" y="5486401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54811" y="0"/>
            <a:ext cx="6998208" cy="914400"/>
          </a:xfrm>
        </p:spPr>
        <p:txBody>
          <a:bodyPr/>
          <a:lstStyle/>
          <a:p>
            <a:r>
              <a:rPr lang="en-IE" dirty="0"/>
              <a:t>Most Teams Loose!</a:t>
            </a:r>
            <a:endParaRPr lang="en-GB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50261"/>
            <a:ext cx="10972800" cy="4525963"/>
          </a:xfrm>
        </p:spPr>
        <p:txBody>
          <a:bodyPr>
            <a:normAutofit/>
          </a:bodyPr>
          <a:lstStyle/>
          <a:p>
            <a:r>
              <a:rPr lang="en-IE" dirty="0"/>
              <a:t>12 Teams in a Championship</a:t>
            </a:r>
            <a:br>
              <a:rPr lang="en-IE" dirty="0"/>
            </a:br>
            <a:r>
              <a:rPr lang="en-IE" dirty="0"/>
              <a:t>1 Winner ……11 </a:t>
            </a:r>
            <a:r>
              <a:rPr lang="en-IE" dirty="0" smtClean="0"/>
              <a:t>Losers.</a:t>
            </a:r>
            <a:endParaRPr lang="en-IE" dirty="0"/>
          </a:p>
          <a:p>
            <a:r>
              <a:rPr lang="en-IE" dirty="0"/>
              <a:t>That does not mean that there was 1 good coach &amp; 11 poor coaches.</a:t>
            </a:r>
          </a:p>
          <a:p>
            <a:r>
              <a:rPr lang="en-IE" dirty="0"/>
              <a:t>No matter how good all the coaches are – </a:t>
            </a:r>
            <a:br>
              <a:rPr lang="en-IE" dirty="0"/>
            </a:br>
            <a:r>
              <a:rPr lang="en-IE" dirty="0"/>
              <a:t>there will still be only 1 </a:t>
            </a:r>
            <a:r>
              <a:rPr lang="en-IE" dirty="0" smtClean="0"/>
              <a:t>Winner</a:t>
            </a:r>
          </a:p>
          <a:p>
            <a:r>
              <a:rPr lang="en-IE" dirty="0" smtClean="0"/>
              <a:t>The winning team does not necessarily  have the best coach</a:t>
            </a:r>
          </a:p>
          <a:p>
            <a:r>
              <a:rPr lang="en-IE" dirty="0" smtClean="0"/>
              <a:t>There are other factors that result in a team winning</a:t>
            </a:r>
            <a:endParaRPr lang="en-GB" dirty="0"/>
          </a:p>
        </p:txBody>
      </p:sp>
      <p:pic>
        <p:nvPicPr>
          <p:cNvPr id="290820" name="Picture 4" descr="C:\Documents and Settings\Windows User\My Documents\aaMartin\Gaa\clipart GAA\hurling clipart\Hurler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" y="0"/>
            <a:ext cx="996951" cy="1219200"/>
          </a:xfrm>
          <a:prstGeom prst="rect">
            <a:avLst/>
          </a:prstGeom>
          <a:noFill/>
        </p:spPr>
      </p:pic>
      <p:pic>
        <p:nvPicPr>
          <p:cNvPr id="290821" name="Picture 5" descr="C:\Documents and Settings\Windows User\My Documents\aaMartin\Gaa\clipart GAA\hurling clipart\Hurler 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50025" y="158496"/>
            <a:ext cx="999067" cy="1219200"/>
          </a:xfrm>
          <a:prstGeom prst="rect">
            <a:avLst/>
          </a:prstGeom>
          <a:noFill/>
        </p:spPr>
      </p:pic>
      <p:pic>
        <p:nvPicPr>
          <p:cNvPr id="290822" name="Picture 6" descr="C:\Documents and Settings\Windows User\My Documents\aaMartin\Gaa\clipart GAA\hurling clipart\Hurler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63200" y="5562601"/>
            <a:ext cx="1422400" cy="995363"/>
          </a:xfrm>
          <a:prstGeom prst="rect">
            <a:avLst/>
          </a:prstGeom>
          <a:noFill/>
        </p:spPr>
      </p:pic>
      <p:pic>
        <p:nvPicPr>
          <p:cNvPr id="290823" name="Picture 7" descr="C:\Documents and Settings\Windows User\My Documents\aaMartin\Gaa\clipart GAA\hurling clipart\Hurler 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7715" y="5486401"/>
            <a:ext cx="1524000" cy="1065213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Martin Fogarty Kilkenny Gaa Coaching Conference 2014</a:t>
            </a:r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313</TotalTime>
  <Words>513</Words>
  <Application>Microsoft Office PowerPoint</Application>
  <PresentationFormat>Custom</PresentationFormat>
  <Paragraphs>152</Paragraphs>
  <Slides>19</Slides>
  <Notes>13</Notes>
  <HiddenSlides>0</HiddenSlides>
  <MMClips>1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1_Office Theme</vt:lpstr>
      <vt:lpstr>Worksheet</vt:lpstr>
      <vt:lpstr>Kilkenny GAA  Coaching Conference  2014 “Putting the Player First” </vt:lpstr>
      <vt:lpstr>Factors that affect a Players Performance</vt:lpstr>
      <vt:lpstr>Slide 3</vt:lpstr>
      <vt:lpstr>Slide 4</vt:lpstr>
      <vt:lpstr>Slide 5</vt:lpstr>
      <vt:lpstr>Slide 6</vt:lpstr>
      <vt:lpstr>Slide 7</vt:lpstr>
      <vt:lpstr>One Size does not fit all</vt:lpstr>
      <vt:lpstr>Most Teams Loose!</vt:lpstr>
      <vt:lpstr>A Good Coach-</vt:lpstr>
      <vt:lpstr>Give All Players Games</vt:lpstr>
      <vt:lpstr>Slide 12</vt:lpstr>
      <vt:lpstr>Coaching ...what is important?</vt:lpstr>
      <vt:lpstr>Who can Coach?</vt:lpstr>
      <vt:lpstr>What is a good Training Session ?</vt:lpstr>
      <vt:lpstr>Take Care of your players</vt:lpstr>
      <vt:lpstr>Injuries!</vt:lpstr>
      <vt:lpstr>Peter Osgood</vt:lpstr>
      <vt:lpstr>Slide 19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Colm Clear</dc:creator>
  <cp:lastModifiedBy>Martin</cp:lastModifiedBy>
  <cp:revision>20</cp:revision>
  <dcterms:created xsi:type="dcterms:W3CDTF">2014-01-24T10:39:44Z</dcterms:created>
  <dcterms:modified xsi:type="dcterms:W3CDTF">2014-04-01T16:52:16Z</dcterms:modified>
</cp:coreProperties>
</file>